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522" r:id="rId3"/>
    <p:sldId id="526" r:id="rId4"/>
    <p:sldId id="520" r:id="rId5"/>
    <p:sldId id="521" r:id="rId6"/>
    <p:sldId id="514" r:id="rId7"/>
    <p:sldId id="264" r:id="rId8"/>
    <p:sldId id="504" r:id="rId9"/>
    <p:sldId id="487" r:id="rId10"/>
    <p:sldId id="527" r:id="rId11"/>
    <p:sldId id="523" r:id="rId12"/>
    <p:sldId id="503" r:id="rId13"/>
    <p:sldId id="465" r:id="rId14"/>
    <p:sldId id="528" r:id="rId15"/>
    <p:sldId id="500" r:id="rId16"/>
    <p:sldId id="501" r:id="rId17"/>
    <p:sldId id="510" r:id="rId18"/>
    <p:sldId id="511" r:id="rId19"/>
    <p:sldId id="477" r:id="rId20"/>
    <p:sldId id="505" r:id="rId21"/>
    <p:sldId id="502" r:id="rId22"/>
    <p:sldId id="472" r:id="rId23"/>
    <p:sldId id="518" r:id="rId24"/>
    <p:sldId id="494" r:id="rId25"/>
    <p:sldId id="515" r:id="rId26"/>
    <p:sldId id="507" r:id="rId27"/>
    <p:sldId id="524" r:id="rId28"/>
    <p:sldId id="525" r:id="rId29"/>
    <p:sldId id="512" r:id="rId30"/>
    <p:sldId id="445" r:id="rId31"/>
  </p:sldIdLst>
  <p:sldSz cx="9144000" cy="6858000" type="screen4x3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3300"/>
    <a:srgbClr val="99FF33"/>
    <a:srgbClr val="33CC33"/>
    <a:srgbClr val="1B05BB"/>
    <a:srgbClr val="CC3300"/>
    <a:srgbClr val="A0A0A2"/>
    <a:srgbClr val="ADADA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0342" autoAdjust="0"/>
    <p:restoredTop sz="92254" autoAdjust="0"/>
  </p:normalViewPr>
  <p:slideViewPr>
    <p:cSldViewPr>
      <p:cViewPr varScale="1">
        <p:scale>
          <a:sx n="67" d="100"/>
          <a:sy n="67" d="100"/>
        </p:scale>
        <p:origin x="-756" y="-102"/>
      </p:cViewPr>
      <p:guideLst>
        <p:guide orient="horz" pos="3113"/>
        <p:guide pos="28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62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863" y="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29750"/>
            <a:ext cx="294481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61277C3-00E1-40EA-BCBF-2FFBDBB5CA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1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2771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3025" y="0"/>
            <a:ext cx="295116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9700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7100" y="762000"/>
            <a:ext cx="4978400" cy="3733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3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724400"/>
            <a:ext cx="497046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32774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800"/>
            <a:ext cx="295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2775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3025" y="9448800"/>
            <a:ext cx="2951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8F2B097-1771-4516-B709-71C1BA571C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 txBox="1">
            <a:spLocks noGrp="1" noChangeArrowheads="1"/>
          </p:cNvSpPr>
          <p:nvPr/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DFFD993-2DD7-466F-85D7-D1EDF11AD62F}" type="slidenum">
              <a:rPr lang="it-IT" sz="1200">
                <a:latin typeface="Arial" charset="0"/>
              </a:rPr>
              <a:pPr algn="r"/>
              <a:t>25</a:t>
            </a:fld>
            <a:endParaRPr lang="it-IT" sz="1200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/>
          </a:p>
        </p:txBody>
      </p:sp>
      <p:sp>
        <p:nvSpPr>
          <p:cNvPr id="28676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BEB3D8-7237-46BE-B0D0-0F78D70150E7}" type="slidenum">
              <a:rPr lang="it-IT" smtClean="0"/>
              <a:pPr>
                <a:defRPr/>
              </a:pPr>
              <a:t>26</a:t>
            </a:fld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69A0DA-9120-40B2-83A9-71FFAA70A0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12F2B-A0FD-4797-AABA-CB8E309676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E32F9-3806-45BB-959D-BE65194A88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F97E6-9031-4E8D-B2EE-01517A1ED3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5D730-A005-48BA-82A4-01FCB7D7F1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689B9-FF32-4A45-AD50-0603A7B440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271A1-3925-472C-A1AE-90E91AA272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ADD1F-68BD-42FD-81C3-E059BFC828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95653-D41F-4A38-849C-0892704418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90EBC2-F040-44A6-A417-9F8140B58A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AF44F-A152-4314-9421-D2F3569CBB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A4812-D02E-48AD-9B91-1F770940122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F5CA4348-9D83-4B74-8EBC-4033869134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wmf"/><Relationship Id="rId7" Type="http://schemas.openxmlformats.org/officeDocument/2006/relationships/image" Target="../media/image44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18" Type="http://schemas.openxmlformats.org/officeDocument/2006/relationships/image" Target="../media/image72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17" Type="http://schemas.openxmlformats.org/officeDocument/2006/relationships/image" Target="../media/image21.png"/><Relationship Id="rId2" Type="http://schemas.openxmlformats.org/officeDocument/2006/relationships/image" Target="../media/image19.tiff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22.png"/><Relationship Id="rId10" Type="http://schemas.openxmlformats.org/officeDocument/2006/relationships/image" Target="../media/image67.png"/><Relationship Id="rId19" Type="http://schemas.openxmlformats.org/officeDocument/2006/relationships/image" Target="../media/image73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6.gif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magine 5" descr="LogoDEFinvertito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63850" y="0"/>
            <a:ext cx="3436938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68313" y="2959100"/>
            <a:ext cx="8351837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3600" spc="-100" dirty="0">
                <a:solidFill>
                  <a:schemeClr val="bg1"/>
                </a:solidFill>
                <a:latin typeface="Segoe Print" pitchFamily="2" charset="0"/>
                <a:ea typeface="Calibri" pitchFamily="34" charset="0"/>
                <a:cs typeface="Arial" pitchFamily="34" charset="0"/>
              </a:rPr>
              <a:t>La </a:t>
            </a:r>
            <a:r>
              <a:rPr lang="en-US" sz="3600" spc="-100" dirty="0" err="1">
                <a:solidFill>
                  <a:schemeClr val="bg1"/>
                </a:solidFill>
                <a:latin typeface="Segoe Print" pitchFamily="2" charset="0"/>
                <a:ea typeface="Calibri" pitchFamily="34" charset="0"/>
                <a:cs typeface="Arial" pitchFamily="34" charset="0"/>
              </a:rPr>
              <a:t>lotta</a:t>
            </a:r>
            <a:r>
              <a:rPr lang="en-US" sz="3600" spc="-100" dirty="0">
                <a:solidFill>
                  <a:schemeClr val="bg1"/>
                </a:solidFill>
                <a:latin typeface="Segoe Print" pitchFamily="2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3600" spc="-100" dirty="0" err="1">
                <a:solidFill>
                  <a:schemeClr val="bg1"/>
                </a:solidFill>
                <a:latin typeface="Segoe Print" pitchFamily="2" charset="0"/>
                <a:ea typeface="Calibri" pitchFamily="34" charset="0"/>
                <a:cs typeface="Arial" pitchFamily="34" charset="0"/>
              </a:rPr>
              <a:t>biologica</a:t>
            </a:r>
            <a:r>
              <a:rPr lang="en-US" sz="3600" spc="-100" dirty="0">
                <a:solidFill>
                  <a:schemeClr val="bg1"/>
                </a:solidFill>
                <a:latin typeface="Segoe Print" pitchFamily="2" charset="0"/>
                <a:ea typeface="Calibri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3600" spc="-100" dirty="0">
                <a:solidFill>
                  <a:schemeClr val="bg1"/>
                </a:solidFill>
                <a:latin typeface="Segoe Print" pitchFamily="2" charset="0"/>
                <a:ea typeface="Calibri" pitchFamily="34" charset="0"/>
                <a:cs typeface="Arial" pitchFamily="34" charset="0"/>
              </a:rPr>
              <a:t>al </a:t>
            </a:r>
            <a:r>
              <a:rPr lang="en-US" sz="3600" spc="-100" dirty="0" err="1">
                <a:solidFill>
                  <a:schemeClr val="bg1"/>
                </a:solidFill>
                <a:latin typeface="Segoe Print" pitchFamily="2" charset="0"/>
                <a:ea typeface="Calibri" pitchFamily="34" charset="0"/>
                <a:cs typeface="Arial" pitchFamily="34" charset="0"/>
              </a:rPr>
              <a:t>cinipide</a:t>
            </a:r>
            <a:r>
              <a:rPr lang="en-US" sz="3600" spc="-100" dirty="0">
                <a:solidFill>
                  <a:schemeClr val="bg1"/>
                </a:solidFill>
                <a:latin typeface="Segoe Print" pitchFamily="2" charset="0"/>
                <a:ea typeface="Calibri" pitchFamily="34" charset="0"/>
                <a:cs typeface="Arial" pitchFamily="34" charset="0"/>
              </a:rPr>
              <a:t> del </a:t>
            </a:r>
            <a:r>
              <a:rPr lang="en-US" sz="3600" spc="-100" dirty="0" err="1">
                <a:solidFill>
                  <a:schemeClr val="bg1"/>
                </a:solidFill>
                <a:latin typeface="Segoe Print" pitchFamily="2" charset="0"/>
                <a:ea typeface="Calibri" pitchFamily="34" charset="0"/>
                <a:cs typeface="Arial" pitchFamily="34" charset="0"/>
              </a:rPr>
              <a:t>castagno</a:t>
            </a:r>
            <a:endParaRPr lang="en-US" sz="3600" spc="-100" dirty="0">
              <a:solidFill>
                <a:schemeClr val="bg1"/>
              </a:solidFill>
              <a:latin typeface="Segoe Print" pitchFamily="2" charset="0"/>
              <a:ea typeface="Calibri" pitchFamily="34" charset="0"/>
              <a:cs typeface="Arial" pitchFamily="34" charset="0"/>
            </a:endParaRPr>
          </a:p>
        </p:txBody>
      </p:sp>
      <p:sp>
        <p:nvSpPr>
          <p:cNvPr id="7" name="Rettangolo 6"/>
          <p:cNvSpPr>
            <a:spLocks noChangeArrowheads="1"/>
          </p:cNvSpPr>
          <p:nvPr/>
        </p:nvSpPr>
        <p:spPr bwMode="auto">
          <a:xfrm>
            <a:off x="0" y="4941888"/>
            <a:ext cx="44275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>
                <a:solidFill>
                  <a:schemeClr val="bg1"/>
                </a:solidFill>
                <a:latin typeface="Segoe Print" pitchFamily="2" charset="0"/>
              </a:rPr>
              <a:t>Dott. ssa Ambra Quacchia</a:t>
            </a:r>
          </a:p>
        </p:txBody>
      </p:sp>
      <p:sp>
        <p:nvSpPr>
          <p:cNvPr id="9" name="Rettangolo 8"/>
          <p:cNvSpPr>
            <a:spLocks noChangeArrowheads="1"/>
          </p:cNvSpPr>
          <p:nvPr/>
        </p:nvSpPr>
        <p:spPr bwMode="auto">
          <a:xfrm>
            <a:off x="-36513" y="6135688"/>
            <a:ext cx="67325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dirty="0" smtClean="0">
                <a:solidFill>
                  <a:schemeClr val="bg1"/>
                </a:solidFill>
                <a:latin typeface="Segoe Print" pitchFamily="2" charset="0"/>
              </a:rPr>
              <a:t>Posta, </a:t>
            </a:r>
            <a:r>
              <a:rPr lang="it-IT" dirty="0">
                <a:solidFill>
                  <a:schemeClr val="bg1"/>
                </a:solidFill>
                <a:latin typeface="Segoe Print" pitchFamily="2" charset="0"/>
              </a:rPr>
              <a:t>29 agosto 2014</a:t>
            </a:r>
          </a:p>
        </p:txBody>
      </p:sp>
      <p:sp>
        <p:nvSpPr>
          <p:cNvPr id="3078" name="Rettangolo 7"/>
          <p:cNvSpPr>
            <a:spLocks noChangeArrowheads="1"/>
          </p:cNvSpPr>
          <p:nvPr/>
        </p:nvSpPr>
        <p:spPr bwMode="auto">
          <a:xfrm>
            <a:off x="4441825" y="3198813"/>
            <a:ext cx="2603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 </a:t>
            </a:r>
          </a:p>
        </p:txBody>
      </p:sp>
      <p:sp>
        <p:nvSpPr>
          <p:cNvPr id="3079" name="Rettangolo 9"/>
          <p:cNvSpPr>
            <a:spLocks noChangeArrowheads="1"/>
          </p:cNvSpPr>
          <p:nvPr/>
        </p:nvSpPr>
        <p:spPr bwMode="auto">
          <a:xfrm>
            <a:off x="4441825" y="3198813"/>
            <a:ext cx="2603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/>
              <a:t> 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G_189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asellaDiTesto 5"/>
          <p:cNvSpPr txBox="1">
            <a:spLocks noChangeArrowheads="1"/>
          </p:cNvSpPr>
          <p:nvPr/>
        </p:nvSpPr>
        <p:spPr bwMode="auto">
          <a:xfrm>
            <a:off x="3276600" y="115888"/>
            <a:ext cx="2861681" cy="523220"/>
          </a:xfrm>
          <a:prstGeom prst="rect">
            <a:avLst/>
          </a:prstGeom>
          <a:noFill/>
          <a:ln w="82550">
            <a:solidFill>
              <a:srgbClr val="00CC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 dirty="0" err="1">
                <a:solidFill>
                  <a:schemeClr val="bg1"/>
                </a:solidFill>
                <a:latin typeface="Segoe Print" pitchFamily="2" charset="0"/>
              </a:rPr>
              <a:t>Ovodeposizion</a:t>
            </a:r>
            <a:r>
              <a:rPr lang="it-IT" sz="2800" b="1" dirty="0" err="1">
                <a:solidFill>
                  <a:schemeClr val="bg1"/>
                </a:solidFill>
              </a:rPr>
              <a:t>e</a:t>
            </a:r>
            <a:endParaRPr lang="it-IT" sz="2800" b="1" dirty="0">
              <a:solidFill>
                <a:schemeClr val="bg1"/>
              </a:solidFill>
            </a:endParaRPr>
          </a:p>
        </p:txBody>
      </p:sp>
      <p:grpSp>
        <p:nvGrpSpPr>
          <p:cNvPr id="12291" name="Gruppo 8"/>
          <p:cNvGrpSpPr>
            <a:grpSpLocks/>
          </p:cNvGrpSpPr>
          <p:nvPr/>
        </p:nvGrpSpPr>
        <p:grpSpPr bwMode="auto">
          <a:xfrm>
            <a:off x="0" y="3689350"/>
            <a:ext cx="9144000" cy="3168650"/>
            <a:chOff x="0" y="1916832"/>
            <a:chExt cx="9144000" cy="3168352"/>
          </a:xfrm>
        </p:grpSpPr>
        <p:sp>
          <p:nvSpPr>
            <p:cNvPr id="8" name="Rettangolo 7"/>
            <p:cNvSpPr/>
            <p:nvPr/>
          </p:nvSpPr>
          <p:spPr>
            <a:xfrm>
              <a:off x="0" y="1916832"/>
              <a:ext cx="9144000" cy="3168352"/>
            </a:xfrm>
            <a:prstGeom prst="rect">
              <a:avLst/>
            </a:prstGeom>
            <a:solidFill>
              <a:srgbClr val="00CC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pic>
          <p:nvPicPr>
            <p:cNvPr id="12294" name="Immagine 2" descr="ovidep 111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0" y="1988840"/>
              <a:ext cx="2880320" cy="3024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5" name="Immagine 3" descr="ovidep 11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11760" y="1988840"/>
              <a:ext cx="2376264" cy="3024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6" name="Immagine 4" descr="ovidep 113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7504" y="1988840"/>
              <a:ext cx="2376264" cy="3024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7" name="Immagine 6" descr="ovidep 109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768752" y="1988840"/>
              <a:ext cx="2267744" cy="3024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292" name="CasellaDiTesto 9"/>
          <p:cNvSpPr txBox="1">
            <a:spLocks noChangeArrowheads="1"/>
          </p:cNvSpPr>
          <p:nvPr/>
        </p:nvSpPr>
        <p:spPr bwMode="auto">
          <a:xfrm>
            <a:off x="250825" y="1196975"/>
            <a:ext cx="510428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Segoe Print" pitchFamily="2" charset="0"/>
              </a:rPr>
              <a:t>Periodo di </a:t>
            </a:r>
            <a:r>
              <a:rPr lang="it-IT" dirty="0" err="1">
                <a:solidFill>
                  <a:schemeClr val="bg1"/>
                </a:solidFill>
                <a:latin typeface="Segoe Print" pitchFamily="2" charset="0"/>
              </a:rPr>
              <a:t>preovodeposizione</a:t>
            </a:r>
            <a:endParaRPr lang="it-IT" dirty="0">
              <a:solidFill>
                <a:schemeClr val="bg1"/>
              </a:solidFill>
              <a:latin typeface="Segoe Print" pitchFamily="2" charset="0"/>
            </a:endParaRPr>
          </a:p>
          <a:p>
            <a:endParaRPr lang="it-IT" dirty="0">
              <a:solidFill>
                <a:schemeClr val="bg1"/>
              </a:solidFill>
              <a:latin typeface="Segoe Print" pitchFamily="2" charset="0"/>
            </a:endParaRPr>
          </a:p>
          <a:p>
            <a:r>
              <a:rPr lang="it-IT" dirty="0">
                <a:solidFill>
                  <a:schemeClr val="bg1"/>
                </a:solidFill>
                <a:latin typeface="Segoe Print" pitchFamily="2" charset="0"/>
              </a:rPr>
              <a:t>70 uova in media per femmina</a:t>
            </a:r>
          </a:p>
          <a:p>
            <a:endParaRPr lang="it-IT" dirty="0">
              <a:solidFill>
                <a:schemeClr val="bg1"/>
              </a:solidFill>
              <a:latin typeface="Segoe Print" pitchFamily="2" charset="0"/>
            </a:endParaRPr>
          </a:p>
          <a:p>
            <a:r>
              <a:rPr lang="it-IT" dirty="0" err="1">
                <a:solidFill>
                  <a:schemeClr val="bg1"/>
                </a:solidFill>
                <a:latin typeface="Segoe Print" pitchFamily="2" charset="0"/>
              </a:rPr>
              <a:t>Host</a:t>
            </a:r>
            <a:r>
              <a:rPr lang="it-IT" dirty="0">
                <a:solidFill>
                  <a:schemeClr val="bg1"/>
                </a:solidFill>
                <a:latin typeface="Segoe Print" pitchFamily="2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Segoe Print" pitchFamily="2" charset="0"/>
              </a:rPr>
              <a:t>feeding</a:t>
            </a:r>
            <a:endParaRPr lang="it-IT" dirty="0">
              <a:solidFill>
                <a:schemeClr val="bg1"/>
              </a:solidFill>
              <a:latin typeface="Segoe Print" pitchFamily="2" charset="0"/>
            </a:endParaRPr>
          </a:p>
          <a:p>
            <a:endParaRPr lang="it-IT" dirty="0">
              <a:solidFill>
                <a:schemeClr val="bg1"/>
              </a:solidFill>
              <a:latin typeface="Segoe Print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uppo 5"/>
          <p:cNvGrpSpPr>
            <a:grpSpLocks/>
          </p:cNvGrpSpPr>
          <p:nvPr/>
        </p:nvGrpSpPr>
        <p:grpSpPr bwMode="auto">
          <a:xfrm>
            <a:off x="0" y="333375"/>
            <a:ext cx="3535363" cy="2447925"/>
            <a:chOff x="1916832" y="1424608"/>
            <a:chExt cx="1951949" cy="1296144"/>
          </a:xfrm>
        </p:grpSpPr>
        <p:pic>
          <p:nvPicPr>
            <p:cNvPr id="13330" name="Immagine 6" descr="gallaBUCOe DK.bmp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542" t="8240" r="16322" b="17603"/>
            <a:stretch>
              <a:fillRect/>
            </a:stretch>
          </p:blipFill>
          <p:spPr bwMode="auto">
            <a:xfrm>
              <a:off x="1916832" y="1424608"/>
              <a:ext cx="1800200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31" name="Immagine 7" descr="TsOVdisegno2.bmp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contrast="38000"/>
            </a:blip>
            <a:srcRect/>
            <a:stretch>
              <a:fillRect/>
            </a:stretch>
          </p:blipFill>
          <p:spPr bwMode="auto">
            <a:xfrm rot="1505442">
              <a:off x="2956742" y="1534504"/>
              <a:ext cx="912039" cy="692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Arco 8"/>
            <p:cNvSpPr/>
            <p:nvPr/>
          </p:nvSpPr>
          <p:spPr>
            <a:xfrm>
              <a:off x="3068543" y="1496896"/>
              <a:ext cx="576732" cy="791808"/>
            </a:xfrm>
            <a:prstGeom prst="arc">
              <a:avLst>
                <a:gd name="adj1" fmla="val 16200000"/>
                <a:gd name="adj2" fmla="val 16158306"/>
              </a:avLst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3315" name="Gruppo 1"/>
          <p:cNvGrpSpPr>
            <a:grpSpLocks/>
          </p:cNvGrpSpPr>
          <p:nvPr/>
        </p:nvGrpSpPr>
        <p:grpSpPr bwMode="auto">
          <a:xfrm>
            <a:off x="3659188" y="0"/>
            <a:ext cx="5484812" cy="4799013"/>
            <a:chOff x="3736364" y="111319"/>
            <a:chExt cx="2257028" cy="1713840"/>
          </a:xfrm>
        </p:grpSpPr>
        <p:pic>
          <p:nvPicPr>
            <p:cNvPr id="13327" name="Immagine 2" descr="TsOVdisegno.bmp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950626">
              <a:off x="3736364" y="111319"/>
              <a:ext cx="2257028" cy="1713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Connettore 1 3"/>
            <p:cNvCxnSpPr/>
            <p:nvPr/>
          </p:nvCxnSpPr>
          <p:spPr>
            <a:xfrm>
              <a:off x="4946210" y="1323423"/>
              <a:ext cx="0" cy="36000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ttore 1 4"/>
            <p:cNvCxnSpPr/>
            <p:nvPr/>
          </p:nvCxnSpPr>
          <p:spPr>
            <a:xfrm>
              <a:off x="4965807" y="1323423"/>
              <a:ext cx="0" cy="360003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16" name="Gruppo 148"/>
          <p:cNvGrpSpPr>
            <a:grpSpLocks/>
          </p:cNvGrpSpPr>
          <p:nvPr/>
        </p:nvGrpSpPr>
        <p:grpSpPr bwMode="auto">
          <a:xfrm>
            <a:off x="2555875" y="3741738"/>
            <a:ext cx="5486400" cy="3116262"/>
            <a:chOff x="3539946" y="2425747"/>
            <a:chExt cx="2951417" cy="1600441"/>
          </a:xfrm>
        </p:grpSpPr>
        <p:sp>
          <p:nvSpPr>
            <p:cNvPr id="13317" name="CasellaDiTesto 12"/>
            <p:cNvSpPr txBox="1">
              <a:spLocks noChangeArrowheads="1"/>
            </p:cNvSpPr>
            <p:nvPr/>
          </p:nvSpPr>
          <p:spPr bwMode="auto">
            <a:xfrm>
              <a:off x="3694894" y="2662724"/>
              <a:ext cx="1318282" cy="489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2800">
                  <a:latin typeface="Tempus Sans ITC" pitchFamily="82" charset="0"/>
                </a:rPr>
                <a:t>Uovo del </a:t>
              </a:r>
              <a:r>
                <a:rPr lang="it-IT" sz="2800" i="1">
                  <a:latin typeface="Tempus Sans ITC" pitchFamily="82" charset="0"/>
                </a:rPr>
                <a:t>Torymus</a:t>
              </a:r>
            </a:p>
          </p:txBody>
        </p:sp>
        <p:sp>
          <p:nvSpPr>
            <p:cNvPr id="14" name="Arco 13"/>
            <p:cNvSpPr/>
            <p:nvPr/>
          </p:nvSpPr>
          <p:spPr>
            <a:xfrm rot="16755163">
              <a:off x="4899500" y="2246840"/>
              <a:ext cx="395422" cy="1203283"/>
            </a:xfrm>
            <a:prstGeom prst="arc">
              <a:avLst>
                <a:gd name="adj1" fmla="val 16848879"/>
                <a:gd name="adj2" fmla="val 4664985"/>
              </a:avLst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grpSp>
          <p:nvGrpSpPr>
            <p:cNvPr id="13319" name="Gruppo 147"/>
            <p:cNvGrpSpPr>
              <a:grpSpLocks/>
            </p:cNvGrpSpPr>
            <p:nvPr/>
          </p:nvGrpSpPr>
          <p:grpSpPr bwMode="auto">
            <a:xfrm>
              <a:off x="3539946" y="2425747"/>
              <a:ext cx="2951417" cy="1600441"/>
              <a:chOff x="3539946" y="2425747"/>
              <a:chExt cx="2951417" cy="1600441"/>
            </a:xfrm>
          </p:grpSpPr>
          <p:grpSp>
            <p:nvGrpSpPr>
              <p:cNvPr id="13320" name="Gruppo 69"/>
              <p:cNvGrpSpPr>
                <a:grpSpLocks/>
              </p:cNvGrpSpPr>
              <p:nvPr/>
            </p:nvGrpSpPr>
            <p:grpSpPr bwMode="auto">
              <a:xfrm>
                <a:off x="4675101" y="2425747"/>
                <a:ext cx="1816262" cy="1600441"/>
                <a:chOff x="4099037" y="2802052"/>
                <a:chExt cx="1816262" cy="1600441"/>
              </a:xfrm>
            </p:grpSpPr>
            <p:grpSp>
              <p:nvGrpSpPr>
                <p:cNvPr id="13323" name="Gruppo 65"/>
                <p:cNvGrpSpPr>
                  <a:grpSpLocks/>
                </p:cNvGrpSpPr>
                <p:nvPr/>
              </p:nvGrpSpPr>
              <p:grpSpPr bwMode="auto">
                <a:xfrm>
                  <a:off x="4099037" y="2802052"/>
                  <a:ext cx="1816262" cy="1600441"/>
                  <a:chOff x="4359473" y="2012585"/>
                  <a:chExt cx="1816262" cy="1600441"/>
                </a:xfrm>
              </p:grpSpPr>
              <p:pic>
                <p:nvPicPr>
                  <p:cNvPr id="13325" name="Immagine 20" descr="DK.bmp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 rot="-2257599">
                    <a:off x="4445809" y="2012585"/>
                    <a:ext cx="1602047" cy="160044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22" name="Ovale 21"/>
                  <p:cNvSpPr/>
                  <p:nvPr/>
                </p:nvSpPr>
                <p:spPr>
                  <a:xfrm rot="20172036">
                    <a:off x="4359281" y="2302833"/>
                    <a:ext cx="1816454" cy="987333"/>
                  </a:xfrm>
                  <a:prstGeom prst="ellipse">
                    <a:avLst/>
                  </a:prstGeom>
                  <a:noFill/>
                  <a:ln w="349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</p:grpSp>
            <p:pic>
              <p:nvPicPr>
                <p:cNvPr id="20" name="Immagine 14" descr="uovo.bmp"/>
                <p:cNvPicPr>
                  <a:picLocks noChangeAspect="1"/>
                </p:cNvPicPr>
                <p:nvPr/>
              </p:nvPicPr>
              <p:blipFill>
                <a:blip r:embed="rId6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rot="1250190">
                  <a:off x="4969069" y="3106976"/>
                  <a:ext cx="398817" cy="197304"/>
                </a:xfrm>
                <a:prstGeom prst="rect">
                  <a:avLst/>
                </a:prstGeom>
                <a:ln w="6350">
                  <a:noFill/>
                </a:ln>
                <a:effectLst>
                  <a:outerShdw dir="5400000" sx="96000" sy="96000" algn="ctr" rotWithShape="0">
                    <a:schemeClr val="tx1"/>
                  </a:outerShdw>
                </a:effectLst>
              </p:spPr>
            </p:pic>
          </p:grpSp>
          <p:sp>
            <p:nvSpPr>
              <p:cNvPr id="13321" name="CasellaDiTesto 16"/>
              <p:cNvSpPr txBox="1">
                <a:spLocks noChangeArrowheads="1"/>
              </p:cNvSpPr>
              <p:nvPr/>
            </p:nvSpPr>
            <p:spPr bwMode="auto">
              <a:xfrm>
                <a:off x="3539946" y="3474457"/>
                <a:ext cx="847312" cy="4897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it-IT" sz="2800">
                    <a:latin typeface="Tempus Sans ITC" pitchFamily="82" charset="0"/>
                  </a:rPr>
                  <a:t>Larva del cinipide</a:t>
                </a:r>
                <a:endParaRPr lang="it-IT" sz="2800" i="1">
                  <a:latin typeface="Tempus Sans ITC" pitchFamily="82" charset="0"/>
                </a:endParaRPr>
              </a:p>
            </p:txBody>
          </p:sp>
          <p:sp>
            <p:nvSpPr>
              <p:cNvPr id="18" name="Arco 17"/>
              <p:cNvSpPr/>
              <p:nvPr/>
            </p:nvSpPr>
            <p:spPr>
              <a:xfrm rot="15631872">
                <a:off x="4365695" y="2826296"/>
                <a:ext cx="626968" cy="1303201"/>
              </a:xfrm>
              <a:prstGeom prst="arc">
                <a:avLst>
                  <a:gd name="adj1" fmla="val 5192551"/>
                  <a:gd name="adj2" fmla="val 13985993"/>
                </a:avLst>
              </a:prstGeom>
              <a:ln>
                <a:solidFill>
                  <a:schemeClr val="tx1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magine 16" descr="ts.eps"/>
          <p:cNvPicPr>
            <a:picLocks noChangeAspect="1"/>
          </p:cNvPicPr>
          <p:nvPr/>
        </p:nvPicPr>
        <p:blipFill>
          <a:blip r:embed="rId3" cstate="print"/>
          <a:srcRect l="8154" r="11006" b="7867"/>
          <a:stretch>
            <a:fillRect/>
          </a:stretch>
        </p:blipFill>
        <p:spPr bwMode="auto">
          <a:xfrm>
            <a:off x="179388" y="620713"/>
            <a:ext cx="2808287" cy="18716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39" name="Immagine 17" descr="Foto7.jpg"/>
          <p:cNvPicPr>
            <a:picLocks noChangeAspect="1"/>
          </p:cNvPicPr>
          <p:nvPr/>
        </p:nvPicPr>
        <p:blipFill>
          <a:blip r:embed="rId4" cstate="print"/>
          <a:srcRect l="5305" r="5688"/>
          <a:stretch>
            <a:fillRect/>
          </a:stretch>
        </p:blipFill>
        <p:spPr bwMode="auto">
          <a:xfrm>
            <a:off x="6156325" y="620713"/>
            <a:ext cx="2808288" cy="18716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0" name="Immagine 18" descr="accopp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49613" y="646113"/>
            <a:ext cx="2690812" cy="18462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Gruppo 27"/>
          <p:cNvGrpSpPr>
            <a:grpSpLocks/>
          </p:cNvGrpSpPr>
          <p:nvPr/>
        </p:nvGrpSpPr>
        <p:grpSpPr bwMode="auto">
          <a:xfrm>
            <a:off x="0" y="2636838"/>
            <a:ext cx="9109075" cy="1655762"/>
            <a:chOff x="0" y="2636912"/>
            <a:chExt cx="9108504" cy="1656184"/>
          </a:xfrm>
        </p:grpSpPr>
        <p:grpSp>
          <p:nvGrpSpPr>
            <p:cNvPr id="14343" name="Gruppo 26"/>
            <p:cNvGrpSpPr>
              <a:grpSpLocks/>
            </p:cNvGrpSpPr>
            <p:nvPr/>
          </p:nvGrpSpPr>
          <p:grpSpPr bwMode="auto">
            <a:xfrm>
              <a:off x="0" y="2636912"/>
              <a:ext cx="9036496" cy="1656184"/>
              <a:chOff x="0" y="2636912"/>
              <a:chExt cx="9036496" cy="1656184"/>
            </a:xfrm>
          </p:grpSpPr>
          <p:sp>
            <p:nvSpPr>
              <p:cNvPr id="14" name="Rettangolo 13"/>
              <p:cNvSpPr/>
              <p:nvPr/>
            </p:nvSpPr>
            <p:spPr>
              <a:xfrm>
                <a:off x="71434" y="2636912"/>
                <a:ext cx="1547715" cy="1656184"/>
              </a:xfrm>
              <a:prstGeom prst="rect">
                <a:avLst/>
              </a:prstGeom>
              <a:solidFill>
                <a:srgbClr val="A0A0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grpSp>
            <p:nvGrpSpPr>
              <p:cNvPr id="14351" name="Gruppo 25"/>
              <p:cNvGrpSpPr>
                <a:grpSpLocks/>
              </p:cNvGrpSpPr>
              <p:nvPr/>
            </p:nvGrpSpPr>
            <p:grpSpPr bwMode="auto">
              <a:xfrm>
                <a:off x="0" y="2636912"/>
                <a:ext cx="9036496" cy="1656184"/>
                <a:chOff x="0" y="2636912"/>
                <a:chExt cx="9036496" cy="1656184"/>
              </a:xfrm>
            </p:grpSpPr>
            <p:grpSp>
              <p:nvGrpSpPr>
                <p:cNvPr id="14352" name="Gruppo 22"/>
                <p:cNvGrpSpPr>
                  <a:grpSpLocks/>
                </p:cNvGrpSpPr>
                <p:nvPr/>
              </p:nvGrpSpPr>
              <p:grpSpPr bwMode="auto">
                <a:xfrm>
                  <a:off x="0" y="2636912"/>
                  <a:ext cx="9036496" cy="1656184"/>
                  <a:chOff x="0" y="2708920"/>
                  <a:chExt cx="9036496" cy="1656184"/>
                </a:xfrm>
              </p:grpSpPr>
              <p:grpSp>
                <p:nvGrpSpPr>
                  <p:cNvPr id="14354" name="Gruppo 19"/>
                  <p:cNvGrpSpPr>
                    <a:grpSpLocks/>
                  </p:cNvGrpSpPr>
                  <p:nvPr/>
                </p:nvGrpSpPr>
                <p:grpSpPr bwMode="auto">
                  <a:xfrm>
                    <a:off x="0" y="2708920"/>
                    <a:ext cx="9036496" cy="1656184"/>
                    <a:chOff x="0" y="2708920"/>
                    <a:chExt cx="9036496" cy="1656184"/>
                  </a:xfrm>
                </p:grpSpPr>
                <p:pic>
                  <p:nvPicPr>
                    <p:cNvPr id="14356" name="Immagine 1" descr="stadi.jpg"/>
                    <p:cNvPicPr>
                      <a:picLocks noChangeAspect="1"/>
                    </p:cNvPicPr>
                    <p:nvPr/>
                  </p:nvPicPr>
                  <p:blipFill>
                    <a:blip r:embed="rId6" cstate="print"/>
                    <a:srcRect t="15669" b="12251"/>
                    <a:stretch>
                      <a:fillRect/>
                    </a:stretch>
                  </p:blipFill>
                  <p:spPr bwMode="auto">
                    <a:xfrm>
                      <a:off x="1259632" y="2708920"/>
                      <a:ext cx="7776864" cy="165618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14357" name="Immagine 12" descr="Tsuovo.jpg"/>
                    <p:cNvPicPr>
                      <a:picLocks noChangeAspect="1"/>
                    </p:cNvPicPr>
                    <p:nvPr/>
                  </p:nvPicPr>
                  <p:blipFill>
                    <a:blip r:embed="rId7" cstate="print">
                      <a:clrChange>
                        <a:clrFrom>
                          <a:srgbClr val="FBFBFB"/>
                        </a:clrFrom>
                        <a:clrTo>
                          <a:srgbClr val="FBFBFB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0" y="2930225"/>
                      <a:ext cx="1331640" cy="129086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sp>
                <p:nvSpPr>
                  <p:cNvPr id="22" name="Rettangolo 21"/>
                  <p:cNvSpPr/>
                  <p:nvPr/>
                </p:nvSpPr>
                <p:spPr>
                  <a:xfrm>
                    <a:off x="71434" y="2708920"/>
                    <a:ext cx="8965638" cy="1656184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it-IT"/>
                  </a:p>
                </p:txBody>
              </p:sp>
            </p:grpSp>
            <p:sp>
              <p:nvSpPr>
                <p:cNvPr id="25" name="Ovale 24"/>
                <p:cNvSpPr/>
                <p:nvPr/>
              </p:nvSpPr>
              <p:spPr>
                <a:xfrm>
                  <a:off x="627024" y="2954493"/>
                  <a:ext cx="431773" cy="287410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</p:grpSp>
        </p:grpSp>
        <p:sp>
          <p:nvSpPr>
            <p:cNvPr id="14344" name="CasellaDiTesto 20"/>
            <p:cNvSpPr txBox="1">
              <a:spLocks noChangeArrowheads="1"/>
            </p:cNvSpPr>
            <p:nvPr/>
          </p:nvSpPr>
          <p:spPr bwMode="auto">
            <a:xfrm>
              <a:off x="506154" y="2699628"/>
              <a:ext cx="60946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800">
                  <a:latin typeface="Segoe Print" pitchFamily="2" charset="0"/>
                </a:rPr>
                <a:t>Egg</a:t>
              </a:r>
            </a:p>
          </p:txBody>
        </p:sp>
        <p:sp>
          <p:nvSpPr>
            <p:cNvPr id="14345" name="CasellaDiTesto 4"/>
            <p:cNvSpPr txBox="1">
              <a:spLocks noChangeArrowheads="1"/>
            </p:cNvSpPr>
            <p:nvPr/>
          </p:nvSpPr>
          <p:spPr bwMode="auto">
            <a:xfrm>
              <a:off x="4139952" y="2708920"/>
              <a:ext cx="163859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800">
                  <a:latin typeface="Segoe Print" pitchFamily="2" charset="0"/>
                </a:rPr>
                <a:t>Red eyes wp</a:t>
              </a:r>
            </a:p>
          </p:txBody>
        </p:sp>
        <p:sp>
          <p:nvSpPr>
            <p:cNvPr id="14346" name="CasellaDiTesto 6"/>
            <p:cNvSpPr txBox="1">
              <a:spLocks noChangeArrowheads="1"/>
            </p:cNvSpPr>
            <p:nvPr/>
          </p:nvSpPr>
          <p:spPr bwMode="auto">
            <a:xfrm>
              <a:off x="5868144" y="2708920"/>
              <a:ext cx="16433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800">
                  <a:latin typeface="Segoe Print" pitchFamily="2" charset="0"/>
                </a:rPr>
                <a:t>Toning pupa</a:t>
              </a:r>
            </a:p>
          </p:txBody>
        </p:sp>
        <p:sp>
          <p:nvSpPr>
            <p:cNvPr id="14347" name="CasellaDiTesto 2"/>
            <p:cNvSpPr txBox="1">
              <a:spLocks noChangeArrowheads="1"/>
            </p:cNvSpPr>
            <p:nvPr/>
          </p:nvSpPr>
          <p:spPr bwMode="auto">
            <a:xfrm>
              <a:off x="1475656" y="2708920"/>
              <a:ext cx="9669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800">
                  <a:latin typeface="Segoe Print" pitchFamily="2" charset="0"/>
                </a:rPr>
                <a:t>Larvae</a:t>
              </a:r>
            </a:p>
          </p:txBody>
        </p:sp>
        <p:sp>
          <p:nvSpPr>
            <p:cNvPr id="14348" name="CasellaDiTesto 3"/>
            <p:cNvSpPr txBox="1">
              <a:spLocks noChangeArrowheads="1"/>
            </p:cNvSpPr>
            <p:nvPr/>
          </p:nvSpPr>
          <p:spPr bwMode="auto">
            <a:xfrm>
              <a:off x="2483768" y="2708920"/>
              <a:ext cx="152798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800">
                  <a:latin typeface="Segoe Print" pitchFamily="2" charset="0"/>
                </a:rPr>
                <a:t>White pupa</a:t>
              </a:r>
            </a:p>
          </p:txBody>
        </p:sp>
        <p:sp>
          <p:nvSpPr>
            <p:cNvPr id="14349" name="CasellaDiTesto 5"/>
            <p:cNvSpPr txBox="1">
              <a:spLocks noChangeArrowheads="1"/>
            </p:cNvSpPr>
            <p:nvPr/>
          </p:nvSpPr>
          <p:spPr bwMode="auto">
            <a:xfrm>
              <a:off x="7630214" y="2708920"/>
              <a:ext cx="147829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800">
                  <a:latin typeface="Segoe Print" pitchFamily="2" charset="0"/>
                </a:rPr>
                <a:t>Black pupa</a:t>
              </a:r>
            </a:p>
          </p:txBody>
        </p:sp>
      </p:grpSp>
      <p:pic>
        <p:nvPicPr>
          <p:cNvPr id="24" name="Immagine 23" descr="DSC_9113.tif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00338" y="4408488"/>
            <a:ext cx="3816350" cy="2405062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N37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1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3311525" y="2363788"/>
            <a:ext cx="58324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Char char="•"/>
            </a:pPr>
            <a:r>
              <a:rPr lang="it-IT">
                <a:solidFill>
                  <a:schemeClr val="bg1"/>
                </a:solidFill>
                <a:latin typeface="Segoe Print" pitchFamily="2" charset="0"/>
              </a:rPr>
              <a:t> In Giappone, Usa e Italia non è mai stato allevato da altri cinipidi</a:t>
            </a:r>
          </a:p>
          <a:p>
            <a:pPr algn="ctr">
              <a:buFont typeface="Arial" charset="0"/>
              <a:buChar char="•"/>
            </a:pPr>
            <a:endParaRPr lang="it-IT">
              <a:solidFill>
                <a:schemeClr val="bg1"/>
              </a:solidFill>
              <a:latin typeface="Segoe Print" pitchFamily="2" charset="0"/>
            </a:endParaRPr>
          </a:p>
          <a:p>
            <a:pPr algn="ctr">
              <a:buFont typeface="Arial" charset="0"/>
              <a:buChar char="•"/>
            </a:pPr>
            <a:r>
              <a:rPr lang="it-IT">
                <a:solidFill>
                  <a:schemeClr val="bg1"/>
                </a:solidFill>
                <a:latin typeface="Segoe Print" pitchFamily="2" charset="0"/>
              </a:rPr>
              <a:t> Prove di ovodeposizione</a:t>
            </a:r>
          </a:p>
        </p:txBody>
      </p:sp>
      <p:pic>
        <p:nvPicPr>
          <p:cNvPr id="8" name="Picture 51" descr="DSC_42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644900"/>
            <a:ext cx="2736850" cy="295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15364" name="Gruppo 8"/>
          <p:cNvGrpSpPr>
            <a:grpSpLocks/>
          </p:cNvGrpSpPr>
          <p:nvPr/>
        </p:nvGrpSpPr>
        <p:grpSpPr bwMode="auto">
          <a:xfrm>
            <a:off x="250825" y="188913"/>
            <a:ext cx="8605838" cy="1812925"/>
            <a:chOff x="539552" y="1268760"/>
            <a:chExt cx="2952328" cy="908720"/>
          </a:xfrm>
        </p:grpSpPr>
        <p:sp>
          <p:nvSpPr>
            <p:cNvPr id="10" name="Rettangolo arrotondato 9"/>
            <p:cNvSpPr/>
            <p:nvPr/>
          </p:nvSpPr>
          <p:spPr>
            <a:xfrm>
              <a:off x="539552" y="1268760"/>
              <a:ext cx="2952328" cy="908720"/>
            </a:xfrm>
            <a:prstGeom prst="roundRect">
              <a:avLst/>
            </a:prstGeom>
            <a:solidFill>
              <a:srgbClr val="00CC00">
                <a:alpha val="7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5370" name="Rectangle 1"/>
            <p:cNvSpPr>
              <a:spLocks noChangeArrowheads="1"/>
            </p:cNvSpPr>
            <p:nvPr/>
          </p:nvSpPr>
          <p:spPr bwMode="auto">
            <a:xfrm>
              <a:off x="539552" y="1306994"/>
              <a:ext cx="2902914" cy="786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it-IT" sz="3200" b="1">
                  <a:solidFill>
                    <a:schemeClr val="bg1"/>
                  </a:solidFill>
                  <a:latin typeface="Segoe Print" pitchFamily="2" charset="0"/>
                </a:rPr>
                <a:t>Perché </a:t>
              </a:r>
              <a:r>
                <a:rPr lang="it-IT" sz="3200" b="1" i="1">
                  <a:solidFill>
                    <a:schemeClr val="bg1"/>
                  </a:solidFill>
                  <a:latin typeface="Segoe Print" pitchFamily="2" charset="0"/>
                </a:rPr>
                <a:t>Torymus sinensis</a:t>
              </a:r>
            </a:p>
            <a:p>
              <a:pPr algn="ctr"/>
              <a:r>
                <a:rPr lang="it-IT" sz="3200" b="1" i="1">
                  <a:solidFill>
                    <a:schemeClr val="bg1"/>
                  </a:solidFill>
                  <a:latin typeface="Segoe Print" pitchFamily="2" charset="0"/>
                </a:rPr>
                <a:t> </a:t>
              </a:r>
              <a:r>
                <a:rPr lang="it-IT" sz="3200" b="1">
                  <a:solidFill>
                    <a:schemeClr val="bg1"/>
                  </a:solidFill>
                  <a:latin typeface="Segoe Print" pitchFamily="2" charset="0"/>
                </a:rPr>
                <a:t>è un buon agente di controllo biologico?</a:t>
              </a:r>
            </a:p>
          </p:txBody>
        </p:sp>
      </p:grpSp>
      <p:grpSp>
        <p:nvGrpSpPr>
          <p:cNvPr id="3" name="Gruppo 11"/>
          <p:cNvGrpSpPr>
            <a:grpSpLocks/>
          </p:cNvGrpSpPr>
          <p:nvPr/>
        </p:nvGrpSpPr>
        <p:grpSpPr bwMode="auto">
          <a:xfrm>
            <a:off x="323850" y="2205038"/>
            <a:ext cx="2952750" cy="908050"/>
            <a:chOff x="395536" y="1268760"/>
            <a:chExt cx="2952328" cy="908720"/>
          </a:xfrm>
        </p:grpSpPr>
        <p:sp>
          <p:nvSpPr>
            <p:cNvPr id="13" name="Rettangolo arrotondato 12"/>
            <p:cNvSpPr/>
            <p:nvPr/>
          </p:nvSpPr>
          <p:spPr>
            <a:xfrm>
              <a:off x="395536" y="1268760"/>
              <a:ext cx="2952328" cy="908720"/>
            </a:xfrm>
            <a:prstGeom prst="roundRect">
              <a:avLst/>
            </a:prstGeom>
            <a:solidFill>
              <a:srgbClr val="00CC00">
                <a:alpha val="3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5368" name="Rectangle 1"/>
            <p:cNvSpPr>
              <a:spLocks noChangeArrowheads="1"/>
            </p:cNvSpPr>
            <p:nvPr/>
          </p:nvSpPr>
          <p:spPr bwMode="auto">
            <a:xfrm>
              <a:off x="683568" y="1484784"/>
              <a:ext cx="237626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2200">
                  <a:solidFill>
                    <a:schemeClr val="bg1"/>
                  </a:solidFill>
                  <a:latin typeface="Segoe Print" pitchFamily="2" charset="0"/>
                </a:rPr>
                <a:t>SPECIFICO</a:t>
              </a:r>
            </a:p>
          </p:txBody>
        </p:sp>
      </p:grpSp>
      <p:pic>
        <p:nvPicPr>
          <p:cNvPr id="15" name="Immagine 14" descr="petri.tif"/>
          <p:cNvPicPr>
            <a:picLocks noChangeAspect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3203575" y="4652963"/>
            <a:ext cx="1908175" cy="1951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uppo 12"/>
          <p:cNvGrpSpPr>
            <a:grpSpLocks/>
          </p:cNvGrpSpPr>
          <p:nvPr/>
        </p:nvGrpSpPr>
        <p:grpSpPr bwMode="auto">
          <a:xfrm>
            <a:off x="250825" y="188913"/>
            <a:ext cx="8605838" cy="1812925"/>
            <a:chOff x="539552" y="1268760"/>
            <a:chExt cx="2952328" cy="908720"/>
          </a:xfrm>
        </p:grpSpPr>
        <p:sp>
          <p:nvSpPr>
            <p:cNvPr id="14" name="Rettangolo arrotondato 13"/>
            <p:cNvSpPr/>
            <p:nvPr/>
          </p:nvSpPr>
          <p:spPr>
            <a:xfrm>
              <a:off x="539552" y="1268760"/>
              <a:ext cx="2952328" cy="908720"/>
            </a:xfrm>
            <a:prstGeom prst="roundRect">
              <a:avLst/>
            </a:prstGeom>
            <a:solidFill>
              <a:srgbClr val="00CC00">
                <a:alpha val="7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6402" name="Rectangle 1"/>
            <p:cNvSpPr>
              <a:spLocks noChangeArrowheads="1"/>
            </p:cNvSpPr>
            <p:nvPr/>
          </p:nvSpPr>
          <p:spPr bwMode="auto">
            <a:xfrm>
              <a:off x="539552" y="1306994"/>
              <a:ext cx="2902914" cy="786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it-IT" sz="3200" b="1">
                  <a:solidFill>
                    <a:schemeClr val="bg1"/>
                  </a:solidFill>
                  <a:latin typeface="Segoe Print" pitchFamily="2" charset="0"/>
                </a:rPr>
                <a:t>Perché </a:t>
              </a:r>
              <a:r>
                <a:rPr lang="it-IT" sz="3200" b="1" i="1">
                  <a:solidFill>
                    <a:schemeClr val="bg1"/>
                  </a:solidFill>
                  <a:latin typeface="Segoe Print" pitchFamily="2" charset="0"/>
                </a:rPr>
                <a:t>Torymus sinensis</a:t>
              </a:r>
            </a:p>
            <a:p>
              <a:pPr algn="ctr"/>
              <a:r>
                <a:rPr lang="it-IT" sz="3200" b="1" i="1">
                  <a:solidFill>
                    <a:schemeClr val="bg1"/>
                  </a:solidFill>
                  <a:latin typeface="Segoe Print" pitchFamily="2" charset="0"/>
                </a:rPr>
                <a:t> </a:t>
              </a:r>
              <a:r>
                <a:rPr lang="it-IT" sz="3200" b="1">
                  <a:solidFill>
                    <a:schemeClr val="bg1"/>
                  </a:solidFill>
                  <a:latin typeface="Segoe Print" pitchFamily="2" charset="0"/>
                </a:rPr>
                <a:t>è un buon agente di controllo biologico?</a:t>
              </a:r>
            </a:p>
          </p:txBody>
        </p:sp>
      </p:grpSp>
      <p:grpSp>
        <p:nvGrpSpPr>
          <p:cNvPr id="16387" name="Gruppo 17"/>
          <p:cNvGrpSpPr>
            <a:grpSpLocks/>
          </p:cNvGrpSpPr>
          <p:nvPr/>
        </p:nvGrpSpPr>
        <p:grpSpPr bwMode="auto">
          <a:xfrm>
            <a:off x="323850" y="2205038"/>
            <a:ext cx="2952750" cy="908050"/>
            <a:chOff x="395536" y="1268760"/>
            <a:chExt cx="2952328" cy="908720"/>
          </a:xfrm>
        </p:grpSpPr>
        <p:sp>
          <p:nvSpPr>
            <p:cNvPr id="19" name="Rettangolo arrotondato 18"/>
            <p:cNvSpPr/>
            <p:nvPr/>
          </p:nvSpPr>
          <p:spPr>
            <a:xfrm>
              <a:off x="395536" y="1268760"/>
              <a:ext cx="2952328" cy="908720"/>
            </a:xfrm>
            <a:prstGeom prst="roundRect">
              <a:avLst/>
            </a:prstGeom>
            <a:solidFill>
              <a:srgbClr val="00CC00">
                <a:alpha val="3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6400" name="Rectangle 1"/>
            <p:cNvSpPr>
              <a:spLocks noChangeArrowheads="1"/>
            </p:cNvSpPr>
            <p:nvPr/>
          </p:nvSpPr>
          <p:spPr bwMode="auto">
            <a:xfrm>
              <a:off x="683568" y="1484784"/>
              <a:ext cx="237626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2200">
                  <a:solidFill>
                    <a:schemeClr val="bg1"/>
                  </a:solidFill>
                  <a:latin typeface="Segoe Print" pitchFamily="2" charset="0"/>
                </a:rPr>
                <a:t>SPECIFICO</a:t>
              </a:r>
            </a:p>
          </p:txBody>
        </p:sp>
      </p:grpSp>
      <p:grpSp>
        <p:nvGrpSpPr>
          <p:cNvPr id="4" name="Gruppo 20"/>
          <p:cNvGrpSpPr>
            <a:grpSpLocks/>
          </p:cNvGrpSpPr>
          <p:nvPr/>
        </p:nvGrpSpPr>
        <p:grpSpPr bwMode="auto">
          <a:xfrm>
            <a:off x="323850" y="3284538"/>
            <a:ext cx="3743325" cy="909637"/>
            <a:chOff x="395536" y="1268760"/>
            <a:chExt cx="2952328" cy="908720"/>
          </a:xfrm>
        </p:grpSpPr>
        <p:sp>
          <p:nvSpPr>
            <p:cNvPr id="22" name="Rettangolo arrotondato 21"/>
            <p:cNvSpPr/>
            <p:nvPr/>
          </p:nvSpPr>
          <p:spPr>
            <a:xfrm>
              <a:off x="395536" y="1268760"/>
              <a:ext cx="2952328" cy="908720"/>
            </a:xfrm>
            <a:prstGeom prst="roundRect">
              <a:avLst/>
            </a:prstGeom>
            <a:solidFill>
              <a:srgbClr val="00CC00">
                <a:alpha val="3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16398" name="Rectangle 1"/>
            <p:cNvSpPr>
              <a:spLocks noChangeArrowheads="1"/>
            </p:cNvSpPr>
            <p:nvPr/>
          </p:nvSpPr>
          <p:spPr bwMode="auto">
            <a:xfrm>
              <a:off x="683568" y="1315507"/>
              <a:ext cx="2376264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2200">
                  <a:solidFill>
                    <a:schemeClr val="bg1"/>
                  </a:solidFill>
                  <a:latin typeface="Segoe Print" pitchFamily="2" charset="0"/>
                </a:rPr>
                <a:t>SINCRONIZZATO</a:t>
              </a:r>
            </a:p>
          </p:txBody>
        </p:sp>
      </p:grpSp>
      <p:grpSp>
        <p:nvGrpSpPr>
          <p:cNvPr id="5" name="Gruppo 24"/>
          <p:cNvGrpSpPr>
            <a:grpSpLocks/>
          </p:cNvGrpSpPr>
          <p:nvPr/>
        </p:nvGrpSpPr>
        <p:grpSpPr bwMode="auto">
          <a:xfrm>
            <a:off x="0" y="2781300"/>
            <a:ext cx="9144000" cy="4076700"/>
            <a:chOff x="0" y="2780928"/>
            <a:chExt cx="9144000" cy="4077072"/>
          </a:xfrm>
        </p:grpSpPr>
        <p:grpSp>
          <p:nvGrpSpPr>
            <p:cNvPr id="16390" name="Gruppo 15"/>
            <p:cNvGrpSpPr>
              <a:grpSpLocks/>
            </p:cNvGrpSpPr>
            <p:nvPr/>
          </p:nvGrpSpPr>
          <p:grpSpPr bwMode="auto">
            <a:xfrm>
              <a:off x="0" y="4265711"/>
              <a:ext cx="4608512" cy="2592289"/>
              <a:chOff x="-36512" y="4293096"/>
              <a:chExt cx="4608512" cy="2592289"/>
            </a:xfrm>
          </p:grpSpPr>
          <p:pic>
            <p:nvPicPr>
              <p:cNvPr id="16395" name="Immagine 8" descr="ts.eps"/>
              <p:cNvPicPr>
                <a:picLocks noChangeAspect="1"/>
              </p:cNvPicPr>
              <p:nvPr/>
            </p:nvPicPr>
            <p:blipFill>
              <a:blip r:embed="rId2" cstate="print">
                <a:lum contrast="10000"/>
              </a:blip>
              <a:srcRect l="8154" t="15218" r="11006" b="7867"/>
              <a:stretch>
                <a:fillRect/>
              </a:stretch>
            </p:blipFill>
            <p:spPr bwMode="auto">
              <a:xfrm>
                <a:off x="-36512" y="4320481"/>
                <a:ext cx="4608512" cy="256490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6396" name="CasellaDiTesto 10"/>
              <p:cNvSpPr txBox="1">
                <a:spLocks noChangeArrowheads="1"/>
              </p:cNvSpPr>
              <p:nvPr/>
            </p:nvSpPr>
            <p:spPr bwMode="auto">
              <a:xfrm>
                <a:off x="2195736" y="4293096"/>
                <a:ext cx="2325637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i="1"/>
                  <a:t>Torymus sinensis</a:t>
                </a:r>
              </a:p>
            </p:txBody>
          </p:sp>
        </p:grpSp>
        <p:grpSp>
          <p:nvGrpSpPr>
            <p:cNvPr id="16391" name="Gruppo 16"/>
            <p:cNvGrpSpPr>
              <a:grpSpLocks/>
            </p:cNvGrpSpPr>
            <p:nvPr/>
          </p:nvGrpSpPr>
          <p:grpSpPr bwMode="auto">
            <a:xfrm>
              <a:off x="4572000" y="4265712"/>
              <a:ext cx="4572000" cy="2592288"/>
              <a:chOff x="4572000" y="4293096"/>
              <a:chExt cx="4572000" cy="2592288"/>
            </a:xfrm>
          </p:grpSpPr>
          <p:pic>
            <p:nvPicPr>
              <p:cNvPr id="16393" name="Picture 2" descr="C:\Users\Ambra\Desktop\SITO\Foto\Foto6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-10000"/>
              </a:blip>
              <a:srcRect t="6694"/>
              <a:stretch>
                <a:fillRect/>
              </a:stretch>
            </p:blipFill>
            <p:spPr bwMode="auto">
              <a:xfrm flipH="1">
                <a:off x="4572000" y="4320480"/>
                <a:ext cx="4572000" cy="256490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16394" name="CasellaDiTesto 11"/>
              <p:cNvSpPr txBox="1">
                <a:spLocks noChangeArrowheads="1"/>
              </p:cNvSpPr>
              <p:nvPr/>
            </p:nvSpPr>
            <p:spPr bwMode="auto">
              <a:xfrm>
                <a:off x="6660232" y="4293096"/>
                <a:ext cx="232403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i="1"/>
                  <a:t>Torymus flavipes</a:t>
                </a:r>
              </a:p>
            </p:txBody>
          </p:sp>
        </p:grpSp>
        <p:sp>
          <p:nvSpPr>
            <p:cNvPr id="16392" name="CasellaDiTesto 23"/>
            <p:cNvSpPr txBox="1">
              <a:spLocks noChangeArrowheads="1"/>
            </p:cNvSpPr>
            <p:nvPr/>
          </p:nvSpPr>
          <p:spPr bwMode="auto">
            <a:xfrm>
              <a:off x="4932040" y="2780928"/>
              <a:ext cx="343395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>
                  <a:solidFill>
                    <a:schemeClr val="bg1"/>
                  </a:solidFill>
                  <a:latin typeface="Segoe Print" pitchFamily="2" charset="0"/>
                </a:rPr>
                <a:t>1 generazione annua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magine 1" descr="Taff (2).tif"/>
          <p:cNvPicPr>
            <a:picLocks noChangeAspect="1"/>
          </p:cNvPicPr>
          <p:nvPr/>
        </p:nvPicPr>
        <p:blipFill>
          <a:blip r:embed="rId2" cstate="print"/>
          <a:srcRect t="21809" r="9023" b="20049"/>
          <a:stretch>
            <a:fillRect/>
          </a:stretch>
        </p:blipFill>
        <p:spPr bwMode="auto">
          <a:xfrm>
            <a:off x="0" y="981075"/>
            <a:ext cx="60086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Immagine 2" descr="taur55.tif"/>
          <p:cNvPicPr>
            <a:picLocks noChangeAspect="1"/>
          </p:cNvPicPr>
          <p:nvPr/>
        </p:nvPicPr>
        <p:blipFill>
          <a:blip r:embed="rId3" cstate="print"/>
          <a:srcRect b="13869"/>
          <a:stretch>
            <a:fillRect/>
          </a:stretch>
        </p:blipFill>
        <p:spPr bwMode="auto">
          <a:xfrm>
            <a:off x="0" y="3252788"/>
            <a:ext cx="5580063" cy="36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CasellaDiTesto 7"/>
          <p:cNvSpPr txBox="1">
            <a:spLocks noChangeArrowheads="1"/>
          </p:cNvSpPr>
          <p:nvPr/>
        </p:nvSpPr>
        <p:spPr bwMode="auto">
          <a:xfrm>
            <a:off x="5651500" y="1628775"/>
            <a:ext cx="2586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i="1">
                <a:latin typeface="Segoe Print" pitchFamily="2" charset="0"/>
              </a:rPr>
              <a:t>Torymus affinis</a:t>
            </a:r>
          </a:p>
        </p:txBody>
      </p:sp>
      <p:sp>
        <p:nvSpPr>
          <p:cNvPr id="17413" name="CasellaDiTesto 8"/>
          <p:cNvSpPr txBox="1">
            <a:spLocks noChangeArrowheads="1"/>
          </p:cNvSpPr>
          <p:nvPr/>
        </p:nvSpPr>
        <p:spPr bwMode="auto">
          <a:xfrm>
            <a:off x="5940425" y="4508500"/>
            <a:ext cx="2828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i="1">
                <a:latin typeface="Segoe Print" pitchFamily="2" charset="0"/>
              </a:rPr>
              <a:t>Torymus auratus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magine 2" descr="Tger3.tif"/>
          <p:cNvPicPr>
            <a:picLocks noChangeAspect="1"/>
          </p:cNvPicPr>
          <p:nvPr/>
        </p:nvPicPr>
        <p:blipFill>
          <a:blip r:embed="rId2" cstate="print"/>
          <a:srcRect l="15639" t="2126" r="6711" b="35983"/>
          <a:stretch>
            <a:fillRect/>
          </a:stretch>
        </p:blipFill>
        <p:spPr bwMode="auto">
          <a:xfrm>
            <a:off x="0" y="3789363"/>
            <a:ext cx="5076825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Immagine 3" descr="Tfla.tif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16582" b="6113"/>
          <a:stretch>
            <a:fillRect/>
          </a:stretch>
        </p:blipFill>
        <p:spPr bwMode="auto">
          <a:xfrm>
            <a:off x="0" y="444500"/>
            <a:ext cx="4356100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CasellaDiTesto 4"/>
          <p:cNvSpPr txBox="1">
            <a:spLocks noChangeArrowheads="1"/>
          </p:cNvSpPr>
          <p:nvPr/>
        </p:nvSpPr>
        <p:spPr bwMode="auto">
          <a:xfrm>
            <a:off x="5292725" y="1989138"/>
            <a:ext cx="27924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i="1">
                <a:latin typeface="Segoe Print" pitchFamily="2" charset="0"/>
              </a:rPr>
              <a:t>Torymus flavipes</a:t>
            </a:r>
          </a:p>
        </p:txBody>
      </p:sp>
      <p:sp>
        <p:nvSpPr>
          <p:cNvPr id="18437" name="CasellaDiTesto 5"/>
          <p:cNvSpPr txBox="1">
            <a:spLocks noChangeArrowheads="1"/>
          </p:cNvSpPr>
          <p:nvPr/>
        </p:nvSpPr>
        <p:spPr bwMode="auto">
          <a:xfrm>
            <a:off x="5435600" y="5084763"/>
            <a:ext cx="27193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i="1">
                <a:latin typeface="Segoe Print" pitchFamily="2" charset="0"/>
              </a:rPr>
              <a:t>Torymus geranii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uppo 62"/>
          <p:cNvGrpSpPr>
            <a:grpSpLocks/>
          </p:cNvGrpSpPr>
          <p:nvPr/>
        </p:nvGrpSpPr>
        <p:grpSpPr bwMode="auto">
          <a:xfrm>
            <a:off x="35817" y="1412875"/>
            <a:ext cx="8856663" cy="5127625"/>
            <a:chOff x="-36512" y="1609805"/>
            <a:chExt cx="8856984" cy="5127146"/>
          </a:xfrm>
        </p:grpSpPr>
        <p:sp>
          <p:nvSpPr>
            <p:cNvPr id="19460" name="CasellaDiTesto 5"/>
            <p:cNvSpPr txBox="1">
              <a:spLocks noChangeArrowheads="1"/>
            </p:cNvSpPr>
            <p:nvPr/>
          </p:nvSpPr>
          <p:spPr bwMode="auto">
            <a:xfrm>
              <a:off x="-36512" y="4293096"/>
              <a:ext cx="93487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000" b="1">
                  <a:solidFill>
                    <a:schemeClr val="bg1"/>
                  </a:solidFill>
                  <a:latin typeface="Segoe Print" pitchFamily="2" charset="0"/>
                </a:rPr>
                <a:t>2012</a:t>
              </a:r>
            </a:p>
          </p:txBody>
        </p:sp>
        <p:sp>
          <p:nvSpPr>
            <p:cNvPr id="19461" name="CasellaDiTesto 6"/>
            <p:cNvSpPr txBox="1">
              <a:spLocks noChangeArrowheads="1"/>
            </p:cNvSpPr>
            <p:nvPr/>
          </p:nvSpPr>
          <p:spPr bwMode="auto">
            <a:xfrm>
              <a:off x="-36512" y="5805264"/>
              <a:ext cx="97160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2000" b="1">
                  <a:solidFill>
                    <a:schemeClr val="bg1"/>
                  </a:solidFill>
                  <a:latin typeface="Segoe Print" pitchFamily="2" charset="0"/>
                </a:rPr>
                <a:t>2013</a:t>
              </a:r>
            </a:p>
          </p:txBody>
        </p:sp>
        <p:sp>
          <p:nvSpPr>
            <p:cNvPr id="19462" name="CasellaDiTesto 7"/>
            <p:cNvSpPr txBox="1">
              <a:spLocks noChangeArrowheads="1"/>
            </p:cNvSpPr>
            <p:nvPr/>
          </p:nvSpPr>
          <p:spPr bwMode="auto">
            <a:xfrm>
              <a:off x="-36512" y="2564904"/>
              <a:ext cx="93487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000" b="1">
                  <a:solidFill>
                    <a:schemeClr val="bg1"/>
                  </a:solidFill>
                  <a:latin typeface="Segoe Print" pitchFamily="2" charset="0"/>
                </a:rPr>
                <a:t>2011</a:t>
              </a:r>
            </a:p>
          </p:txBody>
        </p:sp>
        <p:grpSp>
          <p:nvGrpSpPr>
            <p:cNvPr id="19463" name="Gruppo 59"/>
            <p:cNvGrpSpPr>
              <a:grpSpLocks/>
            </p:cNvGrpSpPr>
            <p:nvPr/>
          </p:nvGrpSpPr>
          <p:grpSpPr bwMode="auto">
            <a:xfrm>
              <a:off x="827584" y="1609805"/>
              <a:ext cx="7992888" cy="5127146"/>
              <a:chOff x="827584" y="1609805"/>
              <a:chExt cx="7992888" cy="5127146"/>
            </a:xfrm>
          </p:grpSpPr>
          <p:sp>
            <p:nvSpPr>
              <p:cNvPr id="53" name="Rettangolo 52"/>
              <p:cNvSpPr/>
              <p:nvPr/>
            </p:nvSpPr>
            <p:spPr>
              <a:xfrm>
                <a:off x="2843317" y="5363892"/>
                <a:ext cx="1944759" cy="129527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AE9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2" name="Rettangolo 51"/>
              <p:cNvSpPr/>
              <p:nvPr/>
            </p:nvSpPr>
            <p:spPr>
              <a:xfrm>
                <a:off x="827119" y="5363892"/>
                <a:ext cx="1944759" cy="129527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1B05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9" name="Rettangolo 38"/>
              <p:cNvSpPr/>
              <p:nvPr/>
            </p:nvSpPr>
            <p:spPr>
              <a:xfrm>
                <a:off x="2843317" y="2051089"/>
                <a:ext cx="1944759" cy="129686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AE9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7" name="Rettangolo 46"/>
              <p:cNvSpPr/>
              <p:nvPr/>
            </p:nvSpPr>
            <p:spPr>
              <a:xfrm>
                <a:off x="2843317" y="3706697"/>
                <a:ext cx="1944759" cy="129686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6AE9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8" name="Rettangolo 47"/>
              <p:cNvSpPr/>
              <p:nvPr/>
            </p:nvSpPr>
            <p:spPr>
              <a:xfrm>
                <a:off x="4859515" y="3706697"/>
                <a:ext cx="1944759" cy="129686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62" name="Rettangolo 61"/>
              <p:cNvSpPr/>
              <p:nvPr/>
            </p:nvSpPr>
            <p:spPr>
              <a:xfrm>
                <a:off x="6875713" y="3706697"/>
                <a:ext cx="1944759" cy="129686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1" name="Rettangolo 40"/>
              <p:cNvSpPr/>
              <p:nvPr/>
            </p:nvSpPr>
            <p:spPr>
              <a:xfrm>
                <a:off x="6875713" y="2051089"/>
                <a:ext cx="1944759" cy="129686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0" name="Rettangolo 39"/>
              <p:cNvSpPr/>
              <p:nvPr/>
            </p:nvSpPr>
            <p:spPr>
              <a:xfrm>
                <a:off x="4859515" y="2051089"/>
                <a:ext cx="1944759" cy="129686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46" name="Rettangolo 45"/>
              <p:cNvSpPr/>
              <p:nvPr/>
            </p:nvSpPr>
            <p:spPr>
              <a:xfrm>
                <a:off x="827119" y="3706697"/>
                <a:ext cx="1944759" cy="129686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1B05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6" name="Rettangolo 35"/>
              <p:cNvSpPr/>
              <p:nvPr/>
            </p:nvSpPr>
            <p:spPr>
              <a:xfrm>
                <a:off x="827119" y="2051089"/>
                <a:ext cx="1944759" cy="129686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1B05B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grpSp>
            <p:nvGrpSpPr>
              <p:cNvPr id="19474" name="Gruppo 23"/>
              <p:cNvGrpSpPr>
                <a:grpSpLocks/>
              </p:cNvGrpSpPr>
              <p:nvPr/>
            </p:nvGrpSpPr>
            <p:grpSpPr bwMode="auto">
              <a:xfrm>
                <a:off x="2771800" y="2123153"/>
                <a:ext cx="1008112" cy="1008112"/>
                <a:chOff x="4964833" y="3256995"/>
                <a:chExt cx="1225335" cy="1206939"/>
              </a:xfrm>
            </p:grpSpPr>
            <p:pic>
              <p:nvPicPr>
                <p:cNvPr id="19498" name="Immagine 21" descr="DK.bmp"/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 rot="-2257599">
                  <a:off x="4964833" y="3256995"/>
                  <a:ext cx="1225335" cy="12069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1" name="Immagine 20" descr="uovo.bmp"/>
                <p:cNvPicPr>
                  <a:picLocks noChangeAspect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 rot="1250190">
                  <a:off x="5565044" y="3486188"/>
                  <a:ext cx="304883" cy="148233"/>
                </a:xfrm>
                <a:prstGeom prst="rect">
                  <a:avLst/>
                </a:prstGeom>
                <a:ln w="6350">
                  <a:noFill/>
                </a:ln>
                <a:effectLst>
                  <a:outerShdw dir="5400000" sx="96000" sy="96000" algn="ctr" rotWithShape="0">
                    <a:schemeClr val="tx1"/>
                  </a:outerShdw>
                </a:effectLst>
              </p:spPr>
            </p:pic>
          </p:grpSp>
          <p:pic>
            <p:nvPicPr>
              <p:cNvPr id="19475" name="Immagine 24" descr="larvettasuDK.bmp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3707904" y="2123153"/>
                <a:ext cx="1009032" cy="1008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6" name="Immagine 25" descr="LarvaDisegno.bmp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0122" t="17097" r="36760" b="14513"/>
              <a:stretch>
                <a:fillRect/>
              </a:stretch>
            </p:blipFill>
            <p:spPr bwMode="auto">
              <a:xfrm>
                <a:off x="5616116" y="2339177"/>
                <a:ext cx="468052" cy="624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7" name="Immagine 26" descr="Pupa.bmp"/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1919400" y="3635321"/>
                <a:ext cx="564368" cy="797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8" name="Immagine 27" descr="VOLO.bmp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20886207" flipH="1">
                <a:off x="3316649" y="3638880"/>
                <a:ext cx="1175942" cy="8929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9" name="Immagine 28" descr="LarvaDisegno.bmp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0122" t="17097" r="36760" b="14513"/>
              <a:stretch>
                <a:fillRect/>
              </a:stretch>
            </p:blipFill>
            <p:spPr bwMode="auto">
              <a:xfrm>
                <a:off x="1115616" y="5939577"/>
                <a:ext cx="468052" cy="624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80" name="Immagine 29" descr="LarvaDisegno.bmp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0122" t="17097" r="36760" b="14513"/>
              <a:stretch>
                <a:fillRect/>
              </a:stretch>
            </p:blipFill>
            <p:spPr bwMode="auto">
              <a:xfrm>
                <a:off x="1943708" y="4355401"/>
                <a:ext cx="468052" cy="624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81" name="Immagine 30" descr="LarvaDisegno.bmp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0122" t="17097" r="36760" b="14513"/>
              <a:stretch>
                <a:fillRect/>
              </a:stretch>
            </p:blipFill>
            <p:spPr bwMode="auto">
              <a:xfrm>
                <a:off x="7704348" y="2411185"/>
                <a:ext cx="468052" cy="624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82" name="Immagine 31" descr="LarvaDisegno.bmp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0122" t="17097" r="36760" b="14513"/>
              <a:stretch>
                <a:fillRect/>
              </a:stretch>
            </p:blipFill>
            <p:spPr bwMode="auto">
              <a:xfrm>
                <a:off x="3671900" y="4355401"/>
                <a:ext cx="468052" cy="624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83" name="Immagine 32" descr="LarvaDisegno.bmp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0122" t="17097" r="36760" b="14513"/>
              <a:stretch>
                <a:fillRect/>
              </a:stretch>
            </p:blipFill>
            <p:spPr bwMode="auto">
              <a:xfrm>
                <a:off x="971600" y="4067369"/>
                <a:ext cx="468052" cy="624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84" name="Immagine 33" descr="Pupa.bmp"/>
              <p:cNvPicPr>
                <a:picLocks noChangeAspect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919400" y="5795561"/>
                <a:ext cx="564368" cy="7970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85" name="Immagine 34" descr="VOLO.bmp"/>
              <p:cNvPicPr>
                <a:picLocks noChangeAspect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 rot="20886207" flipH="1">
                <a:off x="3139808" y="5768571"/>
                <a:ext cx="1275298" cy="968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86" name="CasellaDiTesto 41"/>
              <p:cNvSpPr txBox="1">
                <a:spLocks noChangeArrowheads="1"/>
              </p:cNvSpPr>
              <p:nvPr/>
            </p:nvSpPr>
            <p:spPr bwMode="auto">
              <a:xfrm>
                <a:off x="1151112" y="1628800"/>
                <a:ext cx="134203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b="1">
                    <a:solidFill>
                      <a:schemeClr val="bg1"/>
                    </a:solidFill>
                    <a:latin typeface="Segoe Print" pitchFamily="2" charset="0"/>
                  </a:rPr>
                  <a:t>Inverno</a:t>
                </a:r>
              </a:p>
            </p:txBody>
          </p:sp>
          <p:sp>
            <p:nvSpPr>
              <p:cNvPr id="19487" name="CasellaDiTesto 42"/>
              <p:cNvSpPr txBox="1">
                <a:spLocks noChangeArrowheads="1"/>
              </p:cNvSpPr>
              <p:nvPr/>
            </p:nvSpPr>
            <p:spPr bwMode="auto">
              <a:xfrm>
                <a:off x="5364088" y="1619097"/>
                <a:ext cx="1151277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b="1">
                    <a:solidFill>
                      <a:schemeClr val="bg1"/>
                    </a:solidFill>
                    <a:latin typeface="Segoe Print" pitchFamily="2" charset="0"/>
                  </a:rPr>
                  <a:t>Estate</a:t>
                </a:r>
              </a:p>
            </p:txBody>
          </p:sp>
          <p:sp>
            <p:nvSpPr>
              <p:cNvPr id="19488" name="CasellaDiTesto 43"/>
              <p:cNvSpPr txBox="1">
                <a:spLocks noChangeArrowheads="1"/>
              </p:cNvSpPr>
              <p:nvPr/>
            </p:nvSpPr>
            <p:spPr bwMode="auto">
              <a:xfrm>
                <a:off x="7055768" y="1619097"/>
                <a:ext cx="1523174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b="1">
                    <a:solidFill>
                      <a:schemeClr val="bg1"/>
                    </a:solidFill>
                    <a:latin typeface="Segoe Print" pitchFamily="2" charset="0"/>
                  </a:rPr>
                  <a:t>Autunno</a:t>
                </a:r>
              </a:p>
            </p:txBody>
          </p:sp>
          <p:sp>
            <p:nvSpPr>
              <p:cNvPr id="19489" name="CasellaDiTesto 44"/>
              <p:cNvSpPr txBox="1">
                <a:spLocks noChangeArrowheads="1"/>
              </p:cNvSpPr>
              <p:nvPr/>
            </p:nvSpPr>
            <p:spPr bwMode="auto">
              <a:xfrm>
                <a:off x="2951312" y="1609805"/>
                <a:ext cx="1792478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it-IT" b="1">
                    <a:solidFill>
                      <a:schemeClr val="bg1"/>
                    </a:solidFill>
                    <a:latin typeface="Segoe Print" pitchFamily="2" charset="0"/>
                  </a:rPr>
                  <a:t>Primavera</a:t>
                </a:r>
              </a:p>
            </p:txBody>
          </p:sp>
          <p:pic>
            <p:nvPicPr>
              <p:cNvPr id="19490" name="Immagine 49" descr="LarvaDisegno.bmp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0122" t="17097" r="36760" b="14513"/>
              <a:stretch>
                <a:fillRect/>
              </a:stretch>
            </p:blipFill>
            <p:spPr bwMode="auto">
              <a:xfrm>
                <a:off x="5688124" y="4283393"/>
                <a:ext cx="468052" cy="624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91" name="Immagine 50" descr="LarvaDisegno.bmp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0122" t="17097" r="36760" b="14513"/>
              <a:stretch>
                <a:fillRect/>
              </a:stretch>
            </p:blipFill>
            <p:spPr bwMode="auto">
              <a:xfrm>
                <a:off x="7704348" y="4307396"/>
                <a:ext cx="468052" cy="6240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" name="Rettangolo 53"/>
              <p:cNvSpPr/>
              <p:nvPr/>
            </p:nvSpPr>
            <p:spPr>
              <a:xfrm>
                <a:off x="4859515" y="5363892"/>
                <a:ext cx="1944759" cy="129527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5" name="Rettangolo 54"/>
              <p:cNvSpPr/>
              <p:nvPr/>
            </p:nvSpPr>
            <p:spPr>
              <a:xfrm>
                <a:off x="6875713" y="5363892"/>
                <a:ext cx="1944759" cy="129527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FF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6" name="Arco 55"/>
              <p:cNvSpPr/>
              <p:nvPr/>
            </p:nvSpPr>
            <p:spPr>
              <a:xfrm rot="18795829">
                <a:off x="793881" y="3981220"/>
                <a:ext cx="1547667" cy="1366888"/>
              </a:xfrm>
              <a:prstGeom prst="arc">
                <a:avLst>
                  <a:gd name="adj1" fmla="val 17751961"/>
                  <a:gd name="adj2" fmla="val 20828229"/>
                </a:avLst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57" name="Arco 56"/>
              <p:cNvSpPr/>
              <p:nvPr/>
            </p:nvSpPr>
            <p:spPr>
              <a:xfrm rot="7762882">
                <a:off x="857383" y="3335168"/>
                <a:ext cx="1546081" cy="1368475"/>
              </a:xfrm>
              <a:prstGeom prst="arc">
                <a:avLst>
                  <a:gd name="adj1" fmla="val 17751961"/>
                  <a:gd name="adj2" fmla="val 20828229"/>
                </a:avLst>
              </a:prstGeom>
              <a:ln>
                <a:solidFill>
                  <a:schemeClr val="tx1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cxnSp>
            <p:nvCxnSpPr>
              <p:cNvPr id="59" name="Connettore 1 58"/>
              <p:cNvCxnSpPr/>
              <p:nvPr/>
            </p:nvCxnSpPr>
            <p:spPr>
              <a:xfrm>
                <a:off x="2411501" y="4067025"/>
                <a:ext cx="863631" cy="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nettore 1 60"/>
              <p:cNvCxnSpPr/>
              <p:nvPr/>
            </p:nvCxnSpPr>
            <p:spPr>
              <a:xfrm>
                <a:off x="2411501" y="4714665"/>
                <a:ext cx="863631" cy="0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459" name="CasellaDiTesto 48"/>
          <p:cNvSpPr txBox="1">
            <a:spLocks noChangeArrowheads="1"/>
          </p:cNvSpPr>
          <p:nvPr/>
        </p:nvSpPr>
        <p:spPr bwMode="auto">
          <a:xfrm>
            <a:off x="2771775" y="476250"/>
            <a:ext cx="44513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200" b="1">
                <a:solidFill>
                  <a:schemeClr val="bg1"/>
                </a:solidFill>
                <a:latin typeface="Segoe Print" pitchFamily="2" charset="0"/>
              </a:rPr>
              <a:t>Diapausa prolungata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:\Users\Ambra\Desktop\Foto brochure\DSC_5665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l="22050" t="2429" r="16597" b="36741"/>
          <a:stretch>
            <a:fillRect/>
          </a:stretch>
        </p:blipFill>
        <p:spPr bwMode="auto">
          <a:xfrm>
            <a:off x="3923928" y="3744855"/>
            <a:ext cx="5220072" cy="3113145"/>
          </a:xfrm>
          <a:prstGeom prst="roundRect">
            <a:avLst>
              <a:gd name="adj" fmla="val 16667"/>
            </a:avLst>
          </a:prstGeom>
          <a:ln w="12700"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4099" name="CasellaDiTesto 2"/>
          <p:cNvSpPr txBox="1">
            <a:spLocks noChangeArrowheads="1"/>
          </p:cNvSpPr>
          <p:nvPr/>
        </p:nvSpPr>
        <p:spPr bwMode="auto">
          <a:xfrm>
            <a:off x="179512" y="5301208"/>
            <a:ext cx="3480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Segoe Print" pitchFamily="2" charset="0"/>
              </a:rPr>
              <a:t>Cinipide del castagno</a:t>
            </a:r>
          </a:p>
        </p:txBody>
      </p:sp>
      <p:sp>
        <p:nvSpPr>
          <p:cNvPr id="4100" name="CasellaDiTesto 3"/>
          <p:cNvSpPr txBox="1">
            <a:spLocks noChangeArrowheads="1"/>
          </p:cNvSpPr>
          <p:nvPr/>
        </p:nvSpPr>
        <p:spPr bwMode="auto">
          <a:xfrm>
            <a:off x="6660232" y="836712"/>
            <a:ext cx="20056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  <a:latin typeface="Segoe Print" pitchFamily="2" charset="0"/>
              </a:rPr>
              <a:t>Cinipidi </a:t>
            </a:r>
            <a:endParaRPr lang="it-IT" dirty="0" smtClean="0">
              <a:solidFill>
                <a:schemeClr val="bg1"/>
              </a:solidFill>
              <a:latin typeface="Segoe Print" pitchFamily="2" charset="0"/>
            </a:endParaRPr>
          </a:p>
          <a:p>
            <a:r>
              <a:rPr lang="it-IT" dirty="0" smtClean="0">
                <a:solidFill>
                  <a:schemeClr val="bg1"/>
                </a:solidFill>
                <a:latin typeface="Segoe Print" pitchFamily="2" charset="0"/>
              </a:rPr>
              <a:t>delle </a:t>
            </a:r>
            <a:r>
              <a:rPr lang="it-IT" dirty="0">
                <a:solidFill>
                  <a:schemeClr val="bg1"/>
                </a:solidFill>
                <a:latin typeface="Segoe Print" pitchFamily="2" charset="0"/>
              </a:rPr>
              <a:t>querce</a:t>
            </a:r>
          </a:p>
        </p:txBody>
      </p:sp>
      <p:pic>
        <p:nvPicPr>
          <p:cNvPr id="4101" name="Picture 50" descr="DSC_42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16632"/>
            <a:ext cx="2344674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IMG_2151.JPG"/>
          <p:cNvPicPr>
            <a:picLocks noChangeAspect="1"/>
          </p:cNvPicPr>
          <p:nvPr/>
        </p:nvPicPr>
        <p:blipFill>
          <a:blip r:embed="rId4" cstate="print"/>
          <a:srcRect l="36613" t="25850" r="17713" b="18501"/>
          <a:stretch>
            <a:fillRect/>
          </a:stretch>
        </p:blipFill>
        <p:spPr>
          <a:xfrm>
            <a:off x="2555776" y="116632"/>
            <a:ext cx="3861259" cy="352839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uppo 77"/>
          <p:cNvGrpSpPr>
            <a:grpSpLocks/>
          </p:cNvGrpSpPr>
          <p:nvPr/>
        </p:nvGrpSpPr>
        <p:grpSpPr bwMode="auto">
          <a:xfrm>
            <a:off x="-271463" y="-26988"/>
            <a:ext cx="9415463" cy="6597651"/>
            <a:chOff x="-272234" y="260648"/>
            <a:chExt cx="9416234" cy="6597352"/>
          </a:xfrm>
        </p:grpSpPr>
        <p:grpSp>
          <p:nvGrpSpPr>
            <p:cNvPr id="20486" name="Gruppo 3"/>
            <p:cNvGrpSpPr>
              <a:grpSpLocks/>
            </p:cNvGrpSpPr>
            <p:nvPr/>
          </p:nvGrpSpPr>
          <p:grpSpPr bwMode="auto">
            <a:xfrm>
              <a:off x="107504" y="260648"/>
              <a:ext cx="9036496" cy="6597352"/>
              <a:chOff x="332656" y="4016896"/>
              <a:chExt cx="6624736" cy="4392488"/>
            </a:xfrm>
          </p:grpSpPr>
          <p:grpSp>
            <p:nvGrpSpPr>
              <p:cNvPr id="20501" name="Gruppo 144"/>
              <p:cNvGrpSpPr>
                <a:grpSpLocks/>
              </p:cNvGrpSpPr>
              <p:nvPr/>
            </p:nvGrpSpPr>
            <p:grpSpPr bwMode="auto">
              <a:xfrm>
                <a:off x="332656" y="4016896"/>
                <a:ext cx="6624736" cy="4392488"/>
                <a:chOff x="116632" y="3728864"/>
                <a:chExt cx="6624736" cy="4392488"/>
              </a:xfrm>
            </p:grpSpPr>
            <p:sp>
              <p:nvSpPr>
                <p:cNvPr id="9" name="Rettangolo 8"/>
                <p:cNvSpPr/>
                <p:nvPr/>
              </p:nvSpPr>
              <p:spPr>
                <a:xfrm>
                  <a:off x="116416" y="3728864"/>
                  <a:ext cx="6624952" cy="4392488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sp>
              <p:nvSpPr>
                <p:cNvPr id="20504" name="CasellaDiTesto 12"/>
                <p:cNvSpPr txBox="1">
                  <a:spLocks noChangeArrowheads="1"/>
                </p:cNvSpPr>
                <p:nvPr/>
              </p:nvSpPr>
              <p:spPr bwMode="auto">
                <a:xfrm>
                  <a:off x="116632" y="6105128"/>
                  <a:ext cx="3378541" cy="307375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it-IT">
                      <a:solidFill>
                        <a:schemeClr val="bg1"/>
                      </a:solidFill>
                    </a:rPr>
                    <a:t>A</a:t>
                  </a:r>
                  <a:r>
                    <a:rPr lang="it-IT" sz="800">
                      <a:solidFill>
                        <a:schemeClr val="bg1"/>
                      </a:solidFill>
                    </a:rPr>
                    <a:t>prile</a:t>
                  </a:r>
                  <a:r>
                    <a:rPr lang="it-IT">
                      <a:solidFill>
                        <a:schemeClr val="bg1"/>
                      </a:solidFill>
                    </a:rPr>
                    <a:t> M    G    L     A    S    O    N    D</a:t>
                  </a:r>
                </a:p>
              </p:txBody>
            </p:sp>
            <p:cxnSp>
              <p:nvCxnSpPr>
                <p:cNvPr id="14" name="Connettore 1 13"/>
                <p:cNvCxnSpPr/>
                <p:nvPr/>
              </p:nvCxnSpPr>
              <p:spPr>
                <a:xfrm>
                  <a:off x="697206" y="5886003"/>
                  <a:ext cx="3595305" cy="3171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nettore 1 14"/>
                <p:cNvCxnSpPr/>
                <p:nvPr/>
              </p:nvCxnSpPr>
              <p:spPr>
                <a:xfrm>
                  <a:off x="168793" y="5742264"/>
                  <a:ext cx="634328" cy="0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nettore 1 15"/>
                <p:cNvCxnSpPr/>
                <p:nvPr/>
              </p:nvCxnSpPr>
              <p:spPr>
                <a:xfrm>
                  <a:off x="4077188" y="6032912"/>
                  <a:ext cx="1152267" cy="0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0508" name="Picture 4" descr="http://us.cdn1.123rf.com/168nwm/pilens/pilens1205/pilens120500291/13882579-rosso-e-nero-fuoco-rotondo-simbolo-divieto-di-cartello-isolato-su-bianco-senza-fuochi-camino-vietata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CFFFF"/>
                    </a:clrFrom>
                    <a:clrTo>
                      <a:srgbClr val="FC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1541954" y="6988961"/>
                  <a:ext cx="580687" cy="5273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509" name="Picture 6" descr="Forbici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30328" r="32600"/>
                <a:stretch>
                  <a:fillRect/>
                </a:stretch>
              </p:blipFill>
              <p:spPr bwMode="auto">
                <a:xfrm>
                  <a:off x="4181440" y="7067920"/>
                  <a:ext cx="435919" cy="3525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20510" name="Gruppo 134"/>
                <p:cNvGrpSpPr>
                  <a:grpSpLocks/>
                </p:cNvGrpSpPr>
                <p:nvPr/>
              </p:nvGrpSpPr>
              <p:grpSpPr bwMode="auto">
                <a:xfrm>
                  <a:off x="2228220" y="6988962"/>
                  <a:ext cx="791846" cy="558558"/>
                  <a:chOff x="2228220" y="6988962"/>
                  <a:chExt cx="791846" cy="558558"/>
                </a:xfrm>
              </p:grpSpPr>
              <p:pic>
                <p:nvPicPr>
                  <p:cNvPr id="20529" name="Picture 8" descr="http://www.parlanuoto.it/wp-content/uploads/cartello-Divieto1.gif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28220" y="6988962"/>
                    <a:ext cx="791846" cy="55855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0530" name="Picture 6" descr="Forbici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30328" r="32600"/>
                  <a:stretch>
                    <a:fillRect/>
                  </a:stretch>
                </p:blipFill>
                <p:spPr bwMode="auto">
                  <a:xfrm>
                    <a:off x="2386589" y="7084847"/>
                    <a:ext cx="432048" cy="34939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cxnSp>
              <p:nvCxnSpPr>
                <p:cNvPr id="20" name="Connettore 1 19"/>
                <p:cNvCxnSpPr/>
                <p:nvPr/>
              </p:nvCxnSpPr>
              <p:spPr>
                <a:xfrm>
                  <a:off x="403902" y="6797053"/>
                  <a:ext cx="2808504" cy="0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nettore 1 20"/>
                <p:cNvCxnSpPr/>
                <p:nvPr/>
              </p:nvCxnSpPr>
              <p:spPr>
                <a:xfrm>
                  <a:off x="3212406" y="6700875"/>
                  <a:ext cx="1656238" cy="0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0513" name="Picture 4" descr="http://us.cdn1.123rf.com/168nwm/pilens/pilens1205/pilens120500291/13882579-rosso-e-nero-fuoco-rotondo-simbolo-divieto-di-cartello-isolato-su-bianco-senza-fuochi-camino-vietata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EFCFD"/>
                    </a:clrFrom>
                    <a:clrTo>
                      <a:srgbClr val="FEFCFD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3547963" y="6960192"/>
                  <a:ext cx="596057" cy="5081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0514" name="Rettangolo 22"/>
                <p:cNvSpPr>
                  <a:spLocks noChangeArrowheads="1"/>
                </p:cNvSpPr>
                <p:nvPr/>
              </p:nvSpPr>
              <p:spPr bwMode="auto">
                <a:xfrm>
                  <a:off x="3547963" y="6105128"/>
                  <a:ext cx="3167383" cy="307375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it-IT">
                      <a:solidFill>
                        <a:schemeClr val="bg1"/>
                      </a:solidFill>
                    </a:rPr>
                    <a:t>G       F      M     A     M    G    L</a:t>
                  </a:r>
                  <a:r>
                    <a:rPr lang="it-IT" sz="900">
                      <a:solidFill>
                        <a:schemeClr val="bg1"/>
                      </a:solidFill>
                    </a:rPr>
                    <a:t>uglio </a:t>
                  </a:r>
                </a:p>
              </p:txBody>
            </p:sp>
            <p:grpSp>
              <p:nvGrpSpPr>
                <p:cNvPr id="20515" name="Gruppo 49"/>
                <p:cNvGrpSpPr>
                  <a:grpSpLocks/>
                </p:cNvGrpSpPr>
                <p:nvPr/>
              </p:nvGrpSpPr>
              <p:grpSpPr bwMode="auto">
                <a:xfrm>
                  <a:off x="260648" y="6988961"/>
                  <a:ext cx="858988" cy="565363"/>
                  <a:chOff x="0" y="5044745"/>
                  <a:chExt cx="858988" cy="565363"/>
                </a:xfrm>
              </p:grpSpPr>
              <p:pic>
                <p:nvPicPr>
                  <p:cNvPr id="20527" name="Picture 8" descr="http://www.parlanuoto.it/wp-content/uploads/cartello-Divieto1.gif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5044745"/>
                    <a:ext cx="858988" cy="56536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0528" name="Picture 10" descr="http://www.energiealternativeblog.it/files/2010/10/graffiti.gif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lum bright="-64000" contrast="100000"/>
                    <a:grayscl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0648" y="5092688"/>
                    <a:ext cx="390549" cy="37902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cxnSp>
              <p:nvCxnSpPr>
                <p:cNvPr id="30" name="Connettore 1 29"/>
                <p:cNvCxnSpPr/>
                <p:nvPr/>
              </p:nvCxnSpPr>
              <p:spPr>
                <a:xfrm>
                  <a:off x="403902" y="6940791"/>
                  <a:ext cx="936944" cy="0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517" name="Gruppo 50"/>
                <p:cNvGrpSpPr>
                  <a:grpSpLocks/>
                </p:cNvGrpSpPr>
                <p:nvPr/>
              </p:nvGrpSpPr>
              <p:grpSpPr bwMode="auto">
                <a:xfrm>
                  <a:off x="4869160" y="6944970"/>
                  <a:ext cx="764704" cy="523417"/>
                  <a:chOff x="0" y="5363020"/>
                  <a:chExt cx="764704" cy="523417"/>
                </a:xfrm>
              </p:grpSpPr>
              <p:pic>
                <p:nvPicPr>
                  <p:cNvPr id="20525" name="Picture 8" descr="http://www.parlanuoto.it/wp-content/uploads/cartello-Divieto1.gif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0" y="5363020"/>
                    <a:ext cx="764704" cy="5234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0526" name="Picture 10" descr="http://www.energiealternativeblog.it/files/2010/10/graffiti.gif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lum bright="-64000" contrast="100000"/>
                    <a:grayscl/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0648" y="5441136"/>
                    <a:ext cx="360040" cy="34941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48" name="Arco 47"/>
                <p:cNvSpPr/>
                <p:nvPr/>
              </p:nvSpPr>
              <p:spPr>
                <a:xfrm rot="18814458">
                  <a:off x="5064841" y="4111419"/>
                  <a:ext cx="794791" cy="828701"/>
                </a:xfrm>
                <a:prstGeom prst="arc">
                  <a:avLst>
                    <a:gd name="adj1" fmla="val 13678398"/>
                    <a:gd name="adj2" fmla="val 20915971"/>
                  </a:avLst>
                </a:prstGeom>
                <a:ln>
                  <a:solidFill>
                    <a:schemeClr val="bg1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it-IT"/>
                </a:p>
              </p:txBody>
            </p:sp>
            <p:cxnSp>
              <p:nvCxnSpPr>
                <p:cNvPr id="40" name="Connettore 1 39"/>
                <p:cNvCxnSpPr/>
                <p:nvPr/>
              </p:nvCxnSpPr>
              <p:spPr>
                <a:xfrm>
                  <a:off x="5012968" y="6537055"/>
                  <a:ext cx="935780" cy="0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0520" name="Picture 4" descr="http://us.cdn1.123rf.com/168nwm/pilens/pilens1205/pilens120500291/13882579-rosso-e-nero-fuoco-rotondo-simbolo-divieto-di-cartello-isolato-su-bianco-senza-fuochi-camino-vietata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6091552" y="6944970"/>
                  <a:ext cx="571004" cy="5234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20521" name="Gruppo 135"/>
                <p:cNvGrpSpPr>
                  <a:grpSpLocks/>
                </p:cNvGrpSpPr>
                <p:nvPr/>
              </p:nvGrpSpPr>
              <p:grpSpPr bwMode="auto">
                <a:xfrm>
                  <a:off x="5443107" y="6962477"/>
                  <a:ext cx="744342" cy="505911"/>
                  <a:chOff x="2241999" y="7322517"/>
                  <a:chExt cx="744342" cy="505911"/>
                </a:xfrm>
              </p:grpSpPr>
              <p:pic>
                <p:nvPicPr>
                  <p:cNvPr id="20523" name="Picture 8" descr="http://www.parlanuoto.it/wp-content/uploads/cartello-Divieto1.gif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41999" y="7322517"/>
                    <a:ext cx="744342" cy="50591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0524" name="Picture 6" descr="Forbici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</a:blip>
                  <a:srcRect l="30328" r="32600"/>
                  <a:stretch>
                    <a:fillRect/>
                  </a:stretch>
                </p:blipFill>
                <p:spPr bwMode="auto">
                  <a:xfrm>
                    <a:off x="2395924" y="7383148"/>
                    <a:ext cx="432048" cy="34939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cxnSp>
              <p:nvCxnSpPr>
                <p:cNvPr id="43" name="Connettore 1 42"/>
                <p:cNvCxnSpPr/>
                <p:nvPr/>
              </p:nvCxnSpPr>
              <p:spPr>
                <a:xfrm>
                  <a:off x="5012968" y="6680793"/>
                  <a:ext cx="1511913" cy="0"/>
                </a:xfrm>
                <a:prstGeom prst="line">
                  <a:avLst/>
                </a:prstGeom>
                <a:ln w="25400" cap="rnd">
                  <a:solidFill>
                    <a:schemeClr val="bg1"/>
                  </a:solidFill>
                  <a:headEnd type="oval"/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Ovale 5"/>
              <p:cNvSpPr/>
              <p:nvPr/>
            </p:nvSpPr>
            <p:spPr>
              <a:xfrm flipH="1">
                <a:off x="5373317" y="4953312"/>
                <a:ext cx="72162" cy="7186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 dirty="0"/>
              </a:p>
            </p:txBody>
          </p:sp>
        </p:grpSp>
        <p:pic>
          <p:nvPicPr>
            <p:cNvPr id="20487" name="Immagine 59" descr="GallaVECCHIbbA.bmp"/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070707"/>
                </a:clrFrom>
                <a:clrTo>
                  <a:srgbClr val="070707">
                    <a:alpha val="0"/>
                  </a:srgbClr>
                </a:clrTo>
              </a:clrChange>
            </a:blip>
            <a:srcRect l="25243" t="12013"/>
            <a:stretch>
              <a:fillRect/>
            </a:stretch>
          </p:blipFill>
          <p:spPr bwMode="auto">
            <a:xfrm>
              <a:off x="2987824" y="404664"/>
              <a:ext cx="2160240" cy="1656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0488" name="Gruppo 61"/>
            <p:cNvGrpSpPr>
              <a:grpSpLocks/>
            </p:cNvGrpSpPr>
            <p:nvPr/>
          </p:nvGrpSpPr>
          <p:grpSpPr bwMode="auto">
            <a:xfrm>
              <a:off x="5148064" y="260648"/>
              <a:ext cx="2262908" cy="1872208"/>
              <a:chOff x="105510" y="0"/>
              <a:chExt cx="3199012" cy="2636912"/>
            </a:xfrm>
          </p:grpSpPr>
          <p:pic>
            <p:nvPicPr>
              <p:cNvPr id="20499" name="Immagine 62" descr="GallaVECCHIbbA.bmp"/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070707"/>
                  </a:clrFrom>
                  <a:clrTo>
                    <a:srgbClr val="070707">
                      <a:alpha val="0"/>
                    </a:srgbClr>
                  </a:clrTo>
                </a:clrChange>
              </a:blip>
              <a:srcRect l="25243" t="12013"/>
              <a:stretch>
                <a:fillRect/>
              </a:stretch>
            </p:blipFill>
            <p:spPr bwMode="auto">
              <a:xfrm>
                <a:off x="105510" y="0"/>
                <a:ext cx="3199012" cy="26369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4" name="Ovale 63"/>
              <p:cNvSpPr/>
              <p:nvPr/>
            </p:nvSpPr>
            <p:spPr>
              <a:xfrm flipV="1">
                <a:off x="2345230" y="1623202"/>
                <a:ext cx="143641" cy="143092"/>
              </a:xfrm>
              <a:prstGeom prst="ellipse">
                <a:avLst/>
              </a:prstGeom>
              <a:solidFill>
                <a:schemeClr val="bg2"/>
              </a:solidFill>
              <a:ln w="825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pic>
          <p:nvPicPr>
            <p:cNvPr id="20489" name="Immagine 64" descr="GallaPIENbA.bmp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991364">
              <a:off x="6352502" y="2248468"/>
              <a:ext cx="2069925" cy="168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0" name="Immagine 65" descr="TsOVdisegnbbbo2.bmp"/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826809">
              <a:off x="7408008" y="2291585"/>
              <a:ext cx="1311131" cy="995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1" name="Immagine 66" descr="VOLOww.bmp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20400594" flipH="1">
              <a:off x="7587731" y="758209"/>
              <a:ext cx="1415217" cy="107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2" name="Immagine 67" descr="Pupan.bmp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724128" y="1988840"/>
              <a:ext cx="1247840" cy="1762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3" name="Immagine 68" descr="b.bmp"/>
            <p:cNvPicPr>
              <a:picLocks noChangeAspect="1"/>
            </p:cNvPicPr>
            <p:nvPr/>
          </p:nvPicPr>
          <p:blipFill>
            <a:blip r:embed="rId1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b="23013"/>
            <a:stretch>
              <a:fillRect/>
            </a:stretch>
          </p:blipFill>
          <p:spPr bwMode="auto">
            <a:xfrm>
              <a:off x="0" y="1844824"/>
              <a:ext cx="1778902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4" name="Immagine 69" descr="LarvaDisegnonero.bmp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14928" t="13319" r="29089" b="15646"/>
            <a:stretch>
              <a:fillRect/>
            </a:stretch>
          </p:blipFill>
          <p:spPr bwMode="auto">
            <a:xfrm>
              <a:off x="3545884" y="2060848"/>
              <a:ext cx="1314147" cy="1401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5" name="Immagine 70" descr="GallaPIENbA.bmp"/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-991364">
              <a:off x="-272234" y="376260"/>
              <a:ext cx="2069925" cy="168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6" name="Immagine 71" descr="TsOVdisegnbbbo2.bmp"/>
            <p:cNvPicPr>
              <a:picLocks noChangeAspect="1"/>
            </p:cNvPicPr>
            <p:nvPr/>
          </p:nvPicPr>
          <p:blipFill>
            <a:blip r:embed="rId18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826809">
              <a:off x="787578" y="336590"/>
              <a:ext cx="1367757" cy="1038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7" name="Immagine 72" descr="LarvaDisegnonero.bmp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 l="14928" t="13319" r="29089" b="15646"/>
            <a:stretch>
              <a:fillRect/>
            </a:stretch>
          </p:blipFill>
          <p:spPr bwMode="auto">
            <a:xfrm>
              <a:off x="1754687" y="1988840"/>
              <a:ext cx="1377152" cy="1468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8" name="Immagine 73" descr="uovoss.bmp"/>
            <p:cNvPicPr>
              <a:picLocks noChangeAspect="1"/>
            </p:cNvPicPr>
            <p:nvPr/>
          </p:nvPicPr>
          <p:blipFill>
            <a:blip r:embed="rId19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flipV="1">
              <a:off x="971600" y="2276872"/>
              <a:ext cx="385827" cy="190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Gruppo 79"/>
          <p:cNvGrpSpPr>
            <a:grpSpLocks/>
          </p:cNvGrpSpPr>
          <p:nvPr/>
        </p:nvGrpSpPr>
        <p:grpSpPr bwMode="auto">
          <a:xfrm>
            <a:off x="250825" y="5699125"/>
            <a:ext cx="8713788" cy="1042988"/>
            <a:chOff x="395536" y="1268760"/>
            <a:chExt cx="2976931" cy="642410"/>
          </a:xfrm>
        </p:grpSpPr>
        <p:sp>
          <p:nvSpPr>
            <p:cNvPr id="81" name="Rettangolo arrotondato 80"/>
            <p:cNvSpPr/>
            <p:nvPr/>
          </p:nvSpPr>
          <p:spPr>
            <a:xfrm>
              <a:off x="395536" y="1268760"/>
              <a:ext cx="2952525" cy="642410"/>
            </a:xfrm>
            <a:prstGeom prst="roundRect">
              <a:avLst/>
            </a:prstGeom>
            <a:solidFill>
              <a:srgbClr val="00CC00">
                <a:alpha val="3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0485" name="Rectangle 1"/>
            <p:cNvSpPr>
              <a:spLocks noChangeArrowheads="1"/>
            </p:cNvSpPr>
            <p:nvPr/>
          </p:nvSpPr>
          <p:spPr bwMode="auto">
            <a:xfrm>
              <a:off x="470178" y="1422936"/>
              <a:ext cx="2902289" cy="360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it-IT" sz="3200" b="1">
                  <a:solidFill>
                    <a:schemeClr val="bg1"/>
                  </a:solidFill>
                  <a:latin typeface="Segoe Print" pitchFamily="2" charset="0"/>
                </a:rPr>
                <a:t>NON ELIMINARE NULLA PER 2 ANNI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Japan flag-XL-anim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205038"/>
            <a:ext cx="1800225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507" name="Gruppo 9"/>
          <p:cNvGrpSpPr>
            <a:grpSpLocks/>
          </p:cNvGrpSpPr>
          <p:nvPr/>
        </p:nvGrpSpPr>
        <p:grpSpPr bwMode="auto">
          <a:xfrm>
            <a:off x="250825" y="188913"/>
            <a:ext cx="8605838" cy="1812925"/>
            <a:chOff x="539552" y="1268760"/>
            <a:chExt cx="2952328" cy="908720"/>
          </a:xfrm>
        </p:grpSpPr>
        <p:sp>
          <p:nvSpPr>
            <p:cNvPr id="11" name="Rettangolo arrotondato 10"/>
            <p:cNvSpPr/>
            <p:nvPr/>
          </p:nvSpPr>
          <p:spPr>
            <a:xfrm>
              <a:off x="539552" y="1268760"/>
              <a:ext cx="2952328" cy="908720"/>
            </a:xfrm>
            <a:prstGeom prst="roundRect">
              <a:avLst/>
            </a:prstGeom>
            <a:solidFill>
              <a:srgbClr val="00CC00">
                <a:alpha val="7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520" name="Rectangle 1"/>
            <p:cNvSpPr>
              <a:spLocks noChangeArrowheads="1"/>
            </p:cNvSpPr>
            <p:nvPr/>
          </p:nvSpPr>
          <p:spPr bwMode="auto">
            <a:xfrm>
              <a:off x="539552" y="1306994"/>
              <a:ext cx="2902914" cy="786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it-IT" sz="3200" b="1">
                  <a:solidFill>
                    <a:schemeClr val="bg1"/>
                  </a:solidFill>
                  <a:latin typeface="Segoe Print" pitchFamily="2" charset="0"/>
                </a:rPr>
                <a:t>Perché </a:t>
              </a:r>
              <a:r>
                <a:rPr lang="it-IT" sz="3200" b="1" i="1">
                  <a:solidFill>
                    <a:schemeClr val="bg1"/>
                  </a:solidFill>
                  <a:latin typeface="Segoe Print" pitchFamily="2" charset="0"/>
                </a:rPr>
                <a:t>Torymus sinensis</a:t>
              </a:r>
            </a:p>
            <a:p>
              <a:pPr algn="ctr"/>
              <a:r>
                <a:rPr lang="it-IT" sz="3200" b="1" i="1">
                  <a:solidFill>
                    <a:schemeClr val="bg1"/>
                  </a:solidFill>
                  <a:latin typeface="Segoe Print" pitchFamily="2" charset="0"/>
                </a:rPr>
                <a:t> </a:t>
              </a:r>
              <a:r>
                <a:rPr lang="it-IT" sz="3200" b="1">
                  <a:solidFill>
                    <a:schemeClr val="bg1"/>
                  </a:solidFill>
                  <a:latin typeface="Segoe Print" pitchFamily="2" charset="0"/>
                </a:rPr>
                <a:t>è un buon agente di controllo biologico?</a:t>
              </a:r>
            </a:p>
          </p:txBody>
        </p:sp>
      </p:grpSp>
      <p:grpSp>
        <p:nvGrpSpPr>
          <p:cNvPr id="21508" name="Gruppo 17"/>
          <p:cNvGrpSpPr>
            <a:grpSpLocks/>
          </p:cNvGrpSpPr>
          <p:nvPr/>
        </p:nvGrpSpPr>
        <p:grpSpPr bwMode="auto">
          <a:xfrm>
            <a:off x="323850" y="2205038"/>
            <a:ext cx="2952750" cy="908050"/>
            <a:chOff x="395536" y="1268760"/>
            <a:chExt cx="2952328" cy="908720"/>
          </a:xfrm>
        </p:grpSpPr>
        <p:sp>
          <p:nvSpPr>
            <p:cNvPr id="19" name="Rettangolo arrotondato 18"/>
            <p:cNvSpPr/>
            <p:nvPr/>
          </p:nvSpPr>
          <p:spPr>
            <a:xfrm>
              <a:off x="395536" y="1268760"/>
              <a:ext cx="2952328" cy="908720"/>
            </a:xfrm>
            <a:prstGeom prst="roundRect">
              <a:avLst/>
            </a:prstGeom>
            <a:solidFill>
              <a:srgbClr val="00CC00">
                <a:alpha val="3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518" name="Rectangle 1"/>
            <p:cNvSpPr>
              <a:spLocks noChangeArrowheads="1"/>
            </p:cNvSpPr>
            <p:nvPr/>
          </p:nvSpPr>
          <p:spPr bwMode="auto">
            <a:xfrm>
              <a:off x="683568" y="1484784"/>
              <a:ext cx="237626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2200">
                  <a:solidFill>
                    <a:schemeClr val="bg1"/>
                  </a:solidFill>
                  <a:latin typeface="Segoe Print" pitchFamily="2" charset="0"/>
                </a:rPr>
                <a:t>SPECIFICO</a:t>
              </a:r>
            </a:p>
          </p:txBody>
        </p:sp>
      </p:grpSp>
      <p:grpSp>
        <p:nvGrpSpPr>
          <p:cNvPr id="21509" name="Gruppo 20"/>
          <p:cNvGrpSpPr>
            <a:grpSpLocks/>
          </p:cNvGrpSpPr>
          <p:nvPr/>
        </p:nvGrpSpPr>
        <p:grpSpPr bwMode="auto">
          <a:xfrm>
            <a:off x="323850" y="3284538"/>
            <a:ext cx="3743325" cy="909637"/>
            <a:chOff x="395536" y="1268760"/>
            <a:chExt cx="2952328" cy="908720"/>
          </a:xfrm>
        </p:grpSpPr>
        <p:sp>
          <p:nvSpPr>
            <p:cNvPr id="22" name="Rettangolo arrotondato 21"/>
            <p:cNvSpPr/>
            <p:nvPr/>
          </p:nvSpPr>
          <p:spPr>
            <a:xfrm>
              <a:off x="395536" y="1268760"/>
              <a:ext cx="2952328" cy="908720"/>
            </a:xfrm>
            <a:prstGeom prst="roundRect">
              <a:avLst/>
            </a:prstGeom>
            <a:solidFill>
              <a:srgbClr val="00CC00">
                <a:alpha val="3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516" name="Rectangle 1"/>
            <p:cNvSpPr>
              <a:spLocks noChangeArrowheads="1"/>
            </p:cNvSpPr>
            <p:nvPr/>
          </p:nvSpPr>
          <p:spPr bwMode="auto">
            <a:xfrm>
              <a:off x="683568" y="1315507"/>
              <a:ext cx="2376264" cy="769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2200">
                  <a:solidFill>
                    <a:schemeClr val="bg1"/>
                  </a:solidFill>
                  <a:latin typeface="Segoe Print" pitchFamily="2" charset="0"/>
                </a:rPr>
                <a:t>SINCRONIZZATO</a:t>
              </a:r>
            </a:p>
          </p:txBody>
        </p:sp>
      </p:grpSp>
      <p:grpSp>
        <p:nvGrpSpPr>
          <p:cNvPr id="5" name="Gruppo 23"/>
          <p:cNvGrpSpPr>
            <a:grpSpLocks/>
          </p:cNvGrpSpPr>
          <p:nvPr/>
        </p:nvGrpSpPr>
        <p:grpSpPr bwMode="auto">
          <a:xfrm>
            <a:off x="323850" y="4365625"/>
            <a:ext cx="3743325" cy="908050"/>
            <a:chOff x="395536" y="1268760"/>
            <a:chExt cx="2952328" cy="908720"/>
          </a:xfrm>
        </p:grpSpPr>
        <p:sp>
          <p:nvSpPr>
            <p:cNvPr id="25" name="Rettangolo arrotondato 24"/>
            <p:cNvSpPr/>
            <p:nvPr/>
          </p:nvSpPr>
          <p:spPr>
            <a:xfrm>
              <a:off x="395536" y="1268760"/>
              <a:ext cx="2952328" cy="908720"/>
            </a:xfrm>
            <a:prstGeom prst="roundRect">
              <a:avLst/>
            </a:prstGeom>
            <a:solidFill>
              <a:srgbClr val="00CC00">
                <a:alpha val="3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1514" name="Rectangle 1"/>
            <p:cNvSpPr>
              <a:spLocks noChangeArrowheads="1"/>
            </p:cNvSpPr>
            <p:nvPr/>
          </p:nvSpPr>
          <p:spPr bwMode="auto">
            <a:xfrm>
              <a:off x="683568" y="1484784"/>
              <a:ext cx="237626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sz="2200">
                  <a:solidFill>
                    <a:schemeClr val="bg1"/>
                  </a:solidFill>
                  <a:latin typeface="Segoe Print" pitchFamily="2" charset="0"/>
                </a:rPr>
                <a:t>EFFICACE</a:t>
              </a:r>
            </a:p>
          </p:txBody>
        </p:sp>
      </p:grpSp>
      <p:pic>
        <p:nvPicPr>
          <p:cNvPr id="27" name="Picture 4" descr="http://prinz-frederic-for-governor.com/joomla-us/images/stories/GOV2010/USA-Fla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2308225"/>
            <a:ext cx="2555875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Immagine 27" descr="Animated-Flag-Italy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425" y="3573463"/>
            <a:ext cx="2071688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magine 3" descr="Abbattiment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908050"/>
            <a:ext cx="7675562" cy="57562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1" name="Picture 2" descr="Japan flag-XL-anim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188913"/>
            <a:ext cx="1800225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050"/>
            <a:ext cx="8985250" cy="374491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9" name="Immagine 4" descr="Animated-Flag-Italy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5463" y="0"/>
            <a:ext cx="2073275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883400" y="3933825"/>
          <a:ext cx="2260600" cy="2924175"/>
        </p:xfrm>
        <a:graphic>
          <a:graphicData uri="http://schemas.openxmlformats.org/presentationml/2006/ole">
            <p:oleObj spid="_x0000_s1026" name="Acrobat Document" r:id="rId6" imgW="22952381" imgH="29704762" progId="AcroExch.Document.11">
              <p:embed/>
            </p:oleObj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magine 13" descr="DSC_9107.JPG"/>
          <p:cNvPicPr>
            <a:picLocks noChangeAspect="1"/>
          </p:cNvPicPr>
          <p:nvPr/>
        </p:nvPicPr>
        <p:blipFill>
          <a:blip r:embed="rId3" cstate="print"/>
          <a:srcRect t="1707" b="21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7"/>
          <p:cNvGrpSpPr>
            <a:grpSpLocks/>
          </p:cNvGrpSpPr>
          <p:nvPr/>
        </p:nvGrpSpPr>
        <p:grpSpPr bwMode="auto">
          <a:xfrm>
            <a:off x="-252413" y="0"/>
            <a:ext cx="9396413" cy="6597650"/>
            <a:chOff x="-252413" y="0"/>
            <a:chExt cx="9396927" cy="6597650"/>
          </a:xfrm>
        </p:grpSpPr>
        <p:grpSp>
          <p:nvGrpSpPr>
            <p:cNvPr id="24599" name="Gruppo 5"/>
            <p:cNvGrpSpPr>
              <a:grpSpLocks/>
            </p:cNvGrpSpPr>
            <p:nvPr/>
          </p:nvGrpSpPr>
          <p:grpSpPr bwMode="auto">
            <a:xfrm>
              <a:off x="-252413" y="0"/>
              <a:ext cx="9396927" cy="6597650"/>
              <a:chOff x="-252413" y="0"/>
              <a:chExt cx="9396927" cy="6597650"/>
            </a:xfrm>
          </p:grpSpPr>
          <p:sp>
            <p:nvSpPr>
              <p:cNvPr id="24601" name="Oval 6"/>
              <p:cNvSpPr>
                <a:spLocks noChangeArrowheads="1"/>
              </p:cNvSpPr>
              <p:nvPr/>
            </p:nvSpPr>
            <p:spPr bwMode="auto">
              <a:xfrm>
                <a:off x="3851275" y="1773238"/>
                <a:ext cx="5292725" cy="4824412"/>
              </a:xfrm>
              <a:prstGeom prst="ellipse">
                <a:avLst/>
              </a:prstGeom>
              <a:solidFill>
                <a:srgbClr val="99CC00">
                  <a:alpha val="59999"/>
                </a:srgbClr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 sz="1800">
                  <a:latin typeface="Arial" charset="0"/>
                </a:endParaRPr>
              </a:p>
            </p:txBody>
          </p:sp>
          <p:sp>
            <p:nvSpPr>
              <p:cNvPr id="24602" name="Oval 2"/>
              <p:cNvSpPr>
                <a:spLocks noChangeArrowheads="1"/>
              </p:cNvSpPr>
              <p:nvPr/>
            </p:nvSpPr>
            <p:spPr bwMode="auto">
              <a:xfrm>
                <a:off x="-252413" y="0"/>
                <a:ext cx="5545138" cy="5084763"/>
              </a:xfrm>
              <a:prstGeom prst="ellipse">
                <a:avLst/>
              </a:prstGeom>
              <a:solidFill>
                <a:srgbClr val="99CC00">
                  <a:alpha val="59999"/>
                </a:srgbClr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 sz="1800">
                  <a:latin typeface="Arial" charset="0"/>
                </a:endParaRPr>
              </a:p>
            </p:txBody>
          </p:sp>
          <p:sp>
            <p:nvSpPr>
              <p:cNvPr id="24603" name="Text Box 14"/>
              <p:cNvSpPr txBox="1">
                <a:spLocks noChangeArrowheads="1"/>
              </p:cNvSpPr>
              <p:nvPr/>
            </p:nvSpPr>
            <p:spPr bwMode="auto">
              <a:xfrm>
                <a:off x="8136452" y="2276872"/>
                <a:ext cx="1008062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sz="2000">
                    <a:solidFill>
                      <a:schemeClr val="bg1"/>
                    </a:solidFill>
                    <a:latin typeface="Segoe Print" pitchFamily="2" charset="0"/>
                  </a:rPr>
                  <a:t>4 km</a:t>
                </a:r>
              </a:p>
            </p:txBody>
          </p:sp>
        </p:grpSp>
        <p:sp>
          <p:nvSpPr>
            <p:cNvPr id="24600" name="CasellaDiTesto 6"/>
            <p:cNvSpPr txBox="1">
              <a:spLocks noChangeArrowheads="1"/>
            </p:cNvSpPr>
            <p:nvPr/>
          </p:nvSpPr>
          <p:spPr bwMode="auto">
            <a:xfrm>
              <a:off x="3132025" y="5013176"/>
              <a:ext cx="113370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800">
                  <a:solidFill>
                    <a:schemeClr val="bg1"/>
                  </a:solidFill>
                  <a:latin typeface="Segoe Print" pitchFamily="2" charset="0"/>
                </a:rPr>
                <a:t>5° anno</a:t>
              </a:r>
            </a:p>
          </p:txBody>
        </p:sp>
      </p:grpSp>
      <p:sp>
        <p:nvSpPr>
          <p:cNvPr id="24579" name="Text Box 12"/>
          <p:cNvSpPr txBox="1">
            <a:spLocks noChangeArrowheads="1"/>
          </p:cNvSpPr>
          <p:nvPr/>
        </p:nvSpPr>
        <p:spPr bwMode="auto">
          <a:xfrm>
            <a:off x="4656138" y="260350"/>
            <a:ext cx="448786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>
                <a:solidFill>
                  <a:schemeClr val="bg1"/>
                </a:solidFill>
                <a:latin typeface="Segoe Print" pitchFamily="2" charset="0"/>
              </a:rPr>
              <a:t>Distanza fra i siti di rilascio</a:t>
            </a:r>
          </a:p>
          <a:p>
            <a:pPr algn="ctr"/>
            <a:r>
              <a:rPr lang="it-IT">
                <a:solidFill>
                  <a:schemeClr val="bg1"/>
                </a:solidFill>
                <a:latin typeface="Segoe Print" pitchFamily="2" charset="0"/>
              </a:rPr>
              <a:t>8 km</a:t>
            </a:r>
          </a:p>
        </p:txBody>
      </p:sp>
      <p:sp>
        <p:nvSpPr>
          <p:cNvPr id="24580" name="Line 13"/>
          <p:cNvSpPr>
            <a:spLocks noChangeShapeType="1"/>
          </p:cNvSpPr>
          <p:nvPr/>
        </p:nvSpPr>
        <p:spPr bwMode="auto">
          <a:xfrm>
            <a:off x="2635250" y="2493963"/>
            <a:ext cx="3376613" cy="19431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it-IT"/>
          </a:p>
        </p:txBody>
      </p:sp>
      <p:grpSp>
        <p:nvGrpSpPr>
          <p:cNvPr id="4" name="Gruppo 4"/>
          <p:cNvGrpSpPr>
            <a:grpSpLocks/>
          </p:cNvGrpSpPr>
          <p:nvPr/>
        </p:nvGrpSpPr>
        <p:grpSpPr bwMode="auto">
          <a:xfrm>
            <a:off x="1187450" y="981075"/>
            <a:ext cx="7056438" cy="4679950"/>
            <a:chOff x="1187450" y="981075"/>
            <a:chExt cx="7056958" cy="4679950"/>
          </a:xfrm>
        </p:grpSpPr>
        <p:sp>
          <p:nvSpPr>
            <p:cNvPr id="24596" name="Oval 7"/>
            <p:cNvSpPr>
              <a:spLocks noChangeArrowheads="1"/>
            </p:cNvSpPr>
            <p:nvPr/>
          </p:nvSpPr>
          <p:spPr bwMode="auto">
            <a:xfrm>
              <a:off x="4716463" y="2852738"/>
              <a:ext cx="2951162" cy="2808287"/>
            </a:xfrm>
            <a:prstGeom prst="ellipse">
              <a:avLst/>
            </a:prstGeom>
            <a:solidFill>
              <a:srgbClr val="99CC00">
                <a:alpha val="59999"/>
              </a:srgbClr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800">
                <a:latin typeface="Arial" charset="0"/>
              </a:endParaRPr>
            </a:p>
          </p:txBody>
        </p:sp>
        <p:sp>
          <p:nvSpPr>
            <p:cNvPr id="24597" name="Oval 3"/>
            <p:cNvSpPr>
              <a:spLocks noChangeArrowheads="1"/>
            </p:cNvSpPr>
            <p:nvPr/>
          </p:nvSpPr>
          <p:spPr bwMode="auto">
            <a:xfrm>
              <a:off x="1187450" y="981075"/>
              <a:ext cx="2808288" cy="3240088"/>
            </a:xfrm>
            <a:prstGeom prst="ellipse">
              <a:avLst/>
            </a:prstGeom>
            <a:solidFill>
              <a:srgbClr val="99CC00">
                <a:alpha val="59999"/>
              </a:srgbClr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800">
                <a:latin typeface="Arial" charset="0"/>
              </a:endParaRPr>
            </a:p>
          </p:txBody>
        </p:sp>
        <p:sp>
          <p:nvSpPr>
            <p:cNvPr id="24598" name="Text Box 15"/>
            <p:cNvSpPr txBox="1">
              <a:spLocks noChangeArrowheads="1"/>
            </p:cNvSpPr>
            <p:nvPr/>
          </p:nvSpPr>
          <p:spPr bwMode="auto">
            <a:xfrm>
              <a:off x="7309302" y="3141663"/>
              <a:ext cx="935106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000">
                  <a:solidFill>
                    <a:schemeClr val="bg1"/>
                  </a:solidFill>
                  <a:latin typeface="Segoe Print" pitchFamily="2" charset="0"/>
                </a:rPr>
                <a:t>2 km</a:t>
              </a:r>
            </a:p>
          </p:txBody>
        </p:sp>
      </p:grpSp>
      <p:grpSp>
        <p:nvGrpSpPr>
          <p:cNvPr id="5" name="Gruppo 3"/>
          <p:cNvGrpSpPr>
            <a:grpSpLocks/>
          </p:cNvGrpSpPr>
          <p:nvPr/>
        </p:nvGrpSpPr>
        <p:grpSpPr bwMode="auto">
          <a:xfrm>
            <a:off x="1879600" y="1728788"/>
            <a:ext cx="5500688" cy="3355975"/>
            <a:chOff x="1879600" y="1728788"/>
            <a:chExt cx="5500712" cy="3355975"/>
          </a:xfrm>
        </p:grpSpPr>
        <p:sp>
          <p:nvSpPr>
            <p:cNvPr id="24593" name="Oval 9"/>
            <p:cNvSpPr>
              <a:spLocks noChangeArrowheads="1"/>
            </p:cNvSpPr>
            <p:nvPr/>
          </p:nvSpPr>
          <p:spPr bwMode="auto">
            <a:xfrm>
              <a:off x="5435600" y="3716338"/>
              <a:ext cx="1223963" cy="1368425"/>
            </a:xfrm>
            <a:prstGeom prst="ellipse">
              <a:avLst/>
            </a:prstGeom>
            <a:solidFill>
              <a:srgbClr val="99CC00">
                <a:alpha val="59999"/>
              </a:srgbClr>
            </a:solidFill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800">
                <a:latin typeface="Arial" charset="0"/>
              </a:endParaRPr>
            </a:p>
          </p:txBody>
        </p:sp>
        <p:sp>
          <p:nvSpPr>
            <p:cNvPr id="24594" name="Oval 4"/>
            <p:cNvSpPr>
              <a:spLocks noChangeArrowheads="1"/>
            </p:cNvSpPr>
            <p:nvPr/>
          </p:nvSpPr>
          <p:spPr bwMode="auto">
            <a:xfrm>
              <a:off x="1879600" y="1728788"/>
              <a:ext cx="1497013" cy="1441450"/>
            </a:xfrm>
            <a:prstGeom prst="ellipse">
              <a:avLst/>
            </a:prstGeom>
            <a:solidFill>
              <a:srgbClr val="99CC00">
                <a:alpha val="59999"/>
              </a:srgbClr>
            </a:solidFill>
            <a:ln w="9525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800">
                <a:latin typeface="Arial" charset="0"/>
              </a:endParaRPr>
            </a:p>
          </p:txBody>
        </p:sp>
        <p:sp>
          <p:nvSpPr>
            <p:cNvPr id="24595" name="Text Box 16"/>
            <p:cNvSpPr txBox="1">
              <a:spLocks noChangeArrowheads="1"/>
            </p:cNvSpPr>
            <p:nvPr/>
          </p:nvSpPr>
          <p:spPr bwMode="auto">
            <a:xfrm>
              <a:off x="6445270" y="3716338"/>
              <a:ext cx="935042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000">
                  <a:solidFill>
                    <a:schemeClr val="bg1"/>
                  </a:solidFill>
                  <a:latin typeface="Segoe Print" pitchFamily="2" charset="0"/>
                </a:rPr>
                <a:t>1 km</a:t>
              </a:r>
            </a:p>
          </p:txBody>
        </p:sp>
      </p:grpSp>
      <p:grpSp>
        <p:nvGrpSpPr>
          <p:cNvPr id="6" name="Gruppo 2"/>
          <p:cNvGrpSpPr>
            <a:grpSpLocks/>
          </p:cNvGrpSpPr>
          <p:nvPr/>
        </p:nvGrpSpPr>
        <p:grpSpPr bwMode="auto">
          <a:xfrm>
            <a:off x="2297113" y="2149475"/>
            <a:ext cx="5227637" cy="2603500"/>
            <a:chOff x="2297113" y="2149475"/>
            <a:chExt cx="5227198" cy="2603073"/>
          </a:xfrm>
        </p:grpSpPr>
        <p:sp>
          <p:nvSpPr>
            <p:cNvPr id="24590" name="Oval 5"/>
            <p:cNvSpPr>
              <a:spLocks noChangeArrowheads="1"/>
            </p:cNvSpPr>
            <p:nvPr/>
          </p:nvSpPr>
          <p:spPr bwMode="auto">
            <a:xfrm>
              <a:off x="2297113" y="2149475"/>
              <a:ext cx="676275" cy="646113"/>
            </a:xfrm>
            <a:prstGeom prst="ellipse">
              <a:avLst/>
            </a:prstGeom>
            <a:solidFill>
              <a:srgbClr val="99CC00">
                <a:alpha val="49019"/>
              </a:srgbClr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800">
                <a:latin typeface="Arial" charset="0"/>
              </a:endParaRPr>
            </a:p>
          </p:txBody>
        </p:sp>
        <p:sp>
          <p:nvSpPr>
            <p:cNvPr id="24591" name="Oval 8"/>
            <p:cNvSpPr>
              <a:spLocks noChangeArrowheads="1"/>
            </p:cNvSpPr>
            <p:nvPr/>
          </p:nvSpPr>
          <p:spPr bwMode="auto">
            <a:xfrm>
              <a:off x="5674422" y="4106435"/>
              <a:ext cx="676275" cy="646113"/>
            </a:xfrm>
            <a:prstGeom prst="ellipse">
              <a:avLst/>
            </a:prstGeom>
            <a:solidFill>
              <a:srgbClr val="99CC00">
                <a:alpha val="49019"/>
              </a:srgbClr>
            </a:solidFill>
            <a:ln w="9525">
              <a:solidFill>
                <a:srgbClr val="FF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800">
                <a:latin typeface="Arial" charset="0"/>
              </a:endParaRPr>
            </a:p>
          </p:txBody>
        </p:sp>
        <p:sp>
          <p:nvSpPr>
            <p:cNvPr id="24592" name="Text Box 17"/>
            <p:cNvSpPr txBox="1">
              <a:spLocks noChangeArrowheads="1"/>
            </p:cNvSpPr>
            <p:nvPr/>
          </p:nvSpPr>
          <p:spPr bwMode="auto">
            <a:xfrm>
              <a:off x="6199175" y="4063686"/>
              <a:ext cx="1325136" cy="400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000">
                  <a:solidFill>
                    <a:schemeClr val="bg1"/>
                  </a:solidFill>
                  <a:latin typeface="Segoe Print" pitchFamily="2" charset="0"/>
                </a:rPr>
                <a:t>600 m</a:t>
              </a:r>
            </a:p>
          </p:txBody>
        </p:sp>
      </p:grpSp>
      <p:grpSp>
        <p:nvGrpSpPr>
          <p:cNvPr id="7" name="Gruppo 1"/>
          <p:cNvGrpSpPr>
            <a:grpSpLocks/>
          </p:cNvGrpSpPr>
          <p:nvPr/>
        </p:nvGrpSpPr>
        <p:grpSpPr bwMode="auto">
          <a:xfrm>
            <a:off x="2484438" y="2349500"/>
            <a:ext cx="4751387" cy="2487613"/>
            <a:chOff x="2484438" y="2349500"/>
            <a:chExt cx="4751857" cy="2488170"/>
          </a:xfrm>
        </p:grpSpPr>
        <p:sp>
          <p:nvSpPr>
            <p:cNvPr id="24587" name="Oval 10"/>
            <p:cNvSpPr>
              <a:spLocks noChangeArrowheads="1"/>
            </p:cNvSpPr>
            <p:nvPr/>
          </p:nvSpPr>
          <p:spPr bwMode="auto">
            <a:xfrm>
              <a:off x="2484438" y="2349500"/>
              <a:ext cx="287337" cy="288925"/>
            </a:xfrm>
            <a:prstGeom prst="ellipse">
              <a:avLst/>
            </a:prstGeom>
            <a:solidFill>
              <a:srgbClr val="92D050">
                <a:alpha val="3098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800">
                <a:latin typeface="Arial" charset="0"/>
              </a:endParaRPr>
            </a:p>
          </p:txBody>
        </p:sp>
        <p:sp>
          <p:nvSpPr>
            <p:cNvPr id="24588" name="Oval 11"/>
            <p:cNvSpPr>
              <a:spLocks noChangeArrowheads="1"/>
            </p:cNvSpPr>
            <p:nvPr/>
          </p:nvSpPr>
          <p:spPr bwMode="auto">
            <a:xfrm>
              <a:off x="5867400" y="4292600"/>
              <a:ext cx="287338" cy="288925"/>
            </a:xfrm>
            <a:prstGeom prst="ellipse">
              <a:avLst/>
            </a:prstGeom>
            <a:solidFill>
              <a:srgbClr val="92D050">
                <a:alpha val="49019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 sz="1800">
                <a:latin typeface="Arial" charset="0"/>
              </a:endParaRPr>
            </a:p>
          </p:txBody>
        </p:sp>
        <p:sp>
          <p:nvSpPr>
            <p:cNvPr id="24589" name="Text Box 18"/>
            <p:cNvSpPr txBox="1">
              <a:spLocks noChangeArrowheads="1"/>
            </p:cNvSpPr>
            <p:nvPr/>
          </p:nvSpPr>
          <p:spPr bwMode="auto">
            <a:xfrm>
              <a:off x="5957887" y="4437491"/>
              <a:ext cx="1278408" cy="400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000">
                  <a:solidFill>
                    <a:schemeClr val="bg1"/>
                  </a:solidFill>
                  <a:latin typeface="Segoe Print" pitchFamily="2" charset="0"/>
                </a:rPr>
                <a:t>300 m</a:t>
              </a:r>
            </a:p>
          </p:txBody>
        </p:sp>
      </p:grpSp>
      <p:sp>
        <p:nvSpPr>
          <p:cNvPr id="24585" name="Oval 10"/>
          <p:cNvSpPr>
            <a:spLocks noChangeArrowheads="1"/>
          </p:cNvSpPr>
          <p:nvPr/>
        </p:nvSpPr>
        <p:spPr bwMode="auto">
          <a:xfrm>
            <a:off x="2578100" y="2435225"/>
            <a:ext cx="100013" cy="1158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800">
              <a:latin typeface="Arial" charset="0"/>
            </a:endParaRPr>
          </a:p>
        </p:txBody>
      </p:sp>
      <p:sp>
        <p:nvSpPr>
          <p:cNvPr id="24586" name="Oval 10"/>
          <p:cNvSpPr>
            <a:spLocks noChangeArrowheads="1"/>
          </p:cNvSpPr>
          <p:nvPr/>
        </p:nvSpPr>
        <p:spPr bwMode="auto">
          <a:xfrm>
            <a:off x="5972175" y="4379913"/>
            <a:ext cx="100013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it-IT" sz="1800"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nas ambra\Castagno\Castagno\2008\Foto\Foto Seiichi\080430_Pocapaglia_et_al\P4300486.JPG"/>
          <p:cNvPicPr preferRelativeResize="0">
            <a:picLocks noChangeArrowheads="1"/>
          </p:cNvPicPr>
          <p:nvPr/>
        </p:nvPicPr>
        <p:blipFill>
          <a:blip r:embed="rId3" cstate="print"/>
          <a:srcRect b="11823"/>
          <a:stretch>
            <a:fillRect/>
          </a:stretch>
        </p:blipFill>
        <p:spPr bwMode="auto">
          <a:xfrm>
            <a:off x="96838" y="101600"/>
            <a:ext cx="4791075" cy="324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E:\nas ambra\Castagno\Castagno\2008\Foto\Foto Seiichi\080430_Pocapaglia_et_al\P4300484.JPG"/>
          <p:cNvPicPr preferRelativeResize="0">
            <a:picLocks noChangeArrowheads="1"/>
          </p:cNvPicPr>
          <p:nvPr/>
        </p:nvPicPr>
        <p:blipFill>
          <a:blip r:embed="rId4" cstate="print"/>
          <a:srcRect r="24577" b="20485"/>
          <a:stretch>
            <a:fillRect/>
          </a:stretch>
        </p:blipFill>
        <p:spPr bwMode="auto">
          <a:xfrm>
            <a:off x="4957763" y="101600"/>
            <a:ext cx="4103687" cy="324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3492500" y="2636838"/>
            <a:ext cx="1228725" cy="523875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00CC00"/>
                </a:solidFill>
                <a:latin typeface="Segoe Print" pitchFamily="2" charset="0"/>
              </a:rPr>
              <a:t>2008</a:t>
            </a:r>
          </a:p>
        </p:txBody>
      </p:sp>
      <p:pic>
        <p:nvPicPr>
          <p:cNvPr id="25605" name="Immagine 14" descr="DSC_1175.JPG"/>
          <p:cNvPicPr preferRelativeResize="0">
            <a:picLocks/>
          </p:cNvPicPr>
          <p:nvPr/>
        </p:nvPicPr>
        <p:blipFill>
          <a:blip r:embed="rId5" cstate="print"/>
          <a:srcRect l="4771" r="671"/>
          <a:stretch>
            <a:fillRect/>
          </a:stretch>
        </p:blipFill>
        <p:spPr bwMode="auto">
          <a:xfrm>
            <a:off x="92075" y="3402013"/>
            <a:ext cx="47926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Immagine 15" descr="DSC_1125.JPG"/>
          <p:cNvPicPr preferRelativeResize="0">
            <a:picLocks/>
          </p:cNvPicPr>
          <p:nvPr/>
        </p:nvPicPr>
        <p:blipFill>
          <a:blip r:embed="rId6" cstate="print"/>
          <a:srcRect l="10620" r="8835"/>
          <a:stretch>
            <a:fillRect/>
          </a:stretch>
        </p:blipFill>
        <p:spPr bwMode="auto">
          <a:xfrm>
            <a:off x="4946650" y="3398838"/>
            <a:ext cx="4103688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1" name="AutoShape 10"/>
          <p:cNvSpPr>
            <a:spLocks noChangeArrowheads="1"/>
          </p:cNvSpPr>
          <p:nvPr/>
        </p:nvSpPr>
        <p:spPr bwMode="auto">
          <a:xfrm rot="2794205">
            <a:off x="4618037" y="2946401"/>
            <a:ext cx="1008063" cy="360362"/>
          </a:xfrm>
          <a:prstGeom prst="curvedDownArrow">
            <a:avLst>
              <a:gd name="adj1" fmla="val 55947"/>
              <a:gd name="adj2" fmla="val 111894"/>
              <a:gd name="adj3" fmla="val 33333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it-IT"/>
          </a:p>
        </p:txBody>
      </p:sp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5003800" y="3573463"/>
            <a:ext cx="1230313" cy="522287"/>
          </a:xfrm>
          <a:prstGeom prst="rect">
            <a:avLst/>
          </a:prstGeom>
          <a:solidFill>
            <a:srgbClr val="FFFF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rgbClr val="00CC00"/>
                </a:solidFill>
                <a:latin typeface="Segoe Print" pitchFamily="2" charset="0"/>
              </a:rPr>
              <a:t>2013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61" grpId="0" animBg="1"/>
      <p:bldP spid="4915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2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2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3"/>
          <p:cNvSpPr txBox="1">
            <a:spLocks noChangeArrowheads="1"/>
          </p:cNvSpPr>
          <p:nvPr/>
        </p:nvSpPr>
        <p:spPr bwMode="auto">
          <a:xfrm>
            <a:off x="2843213" y="1989138"/>
            <a:ext cx="1857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 b="1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1422400" y="1662113"/>
            <a:ext cx="646271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  <a:latin typeface="Segoe Print" pitchFamily="2" charset="0"/>
              </a:rPr>
              <a:t>Il cinipide non sparirà mai, </a:t>
            </a:r>
          </a:p>
          <a:p>
            <a:pPr algn="ctr"/>
            <a:r>
              <a:rPr lang="it-IT" b="1">
                <a:solidFill>
                  <a:schemeClr val="bg1"/>
                </a:solidFill>
                <a:latin typeface="Segoe Print" pitchFamily="2" charset="0"/>
              </a:rPr>
              <a:t>sarà in EQUILIBRIO con il suo limitatore</a:t>
            </a:r>
          </a:p>
        </p:txBody>
      </p:sp>
      <p:sp>
        <p:nvSpPr>
          <p:cNvPr id="6" name="CasellaDiTesto 5"/>
          <p:cNvSpPr txBox="1">
            <a:spLocks noChangeArrowheads="1"/>
          </p:cNvSpPr>
          <p:nvPr/>
        </p:nvSpPr>
        <p:spPr bwMode="auto">
          <a:xfrm>
            <a:off x="250825" y="2857500"/>
            <a:ext cx="8689975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b="1">
                <a:solidFill>
                  <a:schemeClr val="bg1"/>
                </a:solidFill>
                <a:latin typeface="Segoe Print" pitchFamily="2" charset="0"/>
              </a:rPr>
              <a:t>SALVAGUARDARE la popolazione di </a:t>
            </a:r>
            <a:r>
              <a:rPr lang="it-IT" b="1" i="1">
                <a:solidFill>
                  <a:schemeClr val="bg1"/>
                </a:solidFill>
                <a:latin typeface="Segoe Print" pitchFamily="2" charset="0"/>
              </a:rPr>
              <a:t>Torymus sinensis </a:t>
            </a:r>
          </a:p>
          <a:p>
            <a:pPr algn="ctr"/>
            <a:r>
              <a:rPr lang="it-IT" b="1">
                <a:solidFill>
                  <a:schemeClr val="bg1"/>
                </a:solidFill>
                <a:latin typeface="Segoe Print" pitchFamily="2" charset="0"/>
              </a:rPr>
              <a:t>è importante per non interferire con l’equilibrio:</a:t>
            </a:r>
          </a:p>
          <a:p>
            <a:pPr algn="ctr"/>
            <a:endParaRPr lang="it-IT" b="1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1835150" y="260350"/>
            <a:ext cx="5400675" cy="1038225"/>
          </a:xfrm>
          <a:prstGeom prst="roundRect">
            <a:avLst/>
          </a:prstGeom>
          <a:solidFill>
            <a:srgbClr val="00CC00">
              <a:alpha val="7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7654" name="Rectangle 1"/>
          <p:cNvSpPr>
            <a:spLocks noChangeArrowheads="1"/>
          </p:cNvSpPr>
          <p:nvPr/>
        </p:nvSpPr>
        <p:spPr bwMode="auto">
          <a:xfrm>
            <a:off x="250825" y="0"/>
            <a:ext cx="8461375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lang="it-IT" sz="3200" b="1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27655" name="Rettangolo 9"/>
          <p:cNvSpPr>
            <a:spLocks noChangeArrowheads="1"/>
          </p:cNvSpPr>
          <p:nvPr/>
        </p:nvSpPr>
        <p:spPr bwMode="auto">
          <a:xfrm>
            <a:off x="2339975" y="476250"/>
            <a:ext cx="44640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>
                <a:solidFill>
                  <a:schemeClr val="bg1"/>
                </a:solidFill>
                <a:latin typeface="Segoe Print" pitchFamily="2" charset="0"/>
              </a:rPr>
              <a:t>Considerazioni finali</a:t>
            </a:r>
          </a:p>
        </p:txBody>
      </p:sp>
      <p:sp>
        <p:nvSpPr>
          <p:cNvPr id="11" name="Rettangolo 10"/>
          <p:cNvSpPr>
            <a:spLocks noChangeArrowheads="1"/>
          </p:cNvSpPr>
          <p:nvPr/>
        </p:nvSpPr>
        <p:spPr bwMode="auto">
          <a:xfrm>
            <a:off x="1547813" y="3860800"/>
            <a:ext cx="59039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/>
            <a:r>
              <a:rPr lang="it-IT" b="1">
                <a:solidFill>
                  <a:schemeClr val="bg1"/>
                </a:solidFill>
                <a:latin typeface="Segoe Print" pitchFamily="2" charset="0"/>
              </a:rPr>
              <a:t>1. Attenzione a cosa eliminate</a:t>
            </a:r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2195513" y="4437063"/>
            <a:ext cx="45481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ctr"/>
            <a:r>
              <a:rPr lang="it-IT" b="1">
                <a:solidFill>
                  <a:schemeClr val="bg1"/>
                </a:solidFill>
                <a:latin typeface="Segoe Print" pitchFamily="2" charset="0"/>
              </a:rPr>
              <a:t>2. Attenzione agli insetticidi</a:t>
            </a:r>
          </a:p>
        </p:txBody>
      </p:sp>
      <p:sp>
        <p:nvSpPr>
          <p:cNvPr id="13" name="Rettangolo 12"/>
          <p:cNvSpPr>
            <a:spLocks noChangeArrowheads="1"/>
          </p:cNvSpPr>
          <p:nvPr/>
        </p:nvSpPr>
        <p:spPr bwMode="auto">
          <a:xfrm>
            <a:off x="1979613" y="5013325"/>
            <a:ext cx="54721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/>
            <a:r>
              <a:rPr lang="it-IT" b="1">
                <a:solidFill>
                  <a:schemeClr val="bg1"/>
                </a:solidFill>
                <a:latin typeface="Segoe Print" pitchFamily="2" charset="0"/>
              </a:rPr>
              <a:t>3. Attenzione</a:t>
            </a:r>
          </a:p>
          <a:p>
            <a:pPr marL="457200" indent="-457200" algn="ctr"/>
            <a:r>
              <a:rPr lang="it-IT" b="1">
                <a:solidFill>
                  <a:schemeClr val="bg1"/>
                </a:solidFill>
                <a:latin typeface="Segoe Print" pitchFamily="2" charset="0"/>
              </a:rPr>
              <a:t> all’</a:t>
            </a:r>
            <a:r>
              <a:rPr lang="it-IT" b="1" i="1">
                <a:solidFill>
                  <a:schemeClr val="bg1"/>
                </a:solidFill>
                <a:latin typeface="Segoe Print" pitchFamily="2" charset="0"/>
              </a:rPr>
              <a:t>Homo sapiens</a:t>
            </a:r>
            <a:r>
              <a:rPr lang="it-IT" b="1">
                <a:solidFill>
                  <a:schemeClr val="bg1"/>
                </a:solidFill>
                <a:latin typeface="Segoe Print" pitchFamily="2" charset="0"/>
              </a:rPr>
              <a:t>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15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4" descr="data:image/jpeg;base64,/9j/4AAQSkZJRgABAQAAAQABAAD/2wCEAAkGBxQSEhUTExQWFhQVGRkXGBYYGBkgHRgYGxgdGh8bHx4eHiogIRwlHxgaIzIhJSorLi8uHyAzODMsOCgtLisBCgoKDg0OGxAQGzckICQ4NCwsNywsLCwsNCwsLCwsLDQuNCwsLCwsLCwsLCwsLCwsLCwsLCwsLC8sLCwsLC8sLv/AABEIAOEA4AMBEQACEQEDEQH/xAAcAAACAgMBAQAAAAAAAAAAAAAABgUHAgMECAH/xABMEAACAQMCAwUDBgoHBwMFAAABAgMABBESIQUGMRMiQVFhBzJxFEJSgZGxIzM0YnJzobLB0TVDU4KFkrMVFmN0k8LSVKLwJCXD0/H/xAAbAQEAAgMBAQAAAAAAAAAAAAAABQYCAwQBB//EAEARAAIBAgIFCQUFBwQDAAAAAAABAgMEETEFEiFBgRMyUWFxkbHR8CI0QqHBFBUjUuEGNUNTssLxFiRjcjOCkv/aAAwDAQACEQMRAD8AvGgCgCgCgCgCgCgCgCgILifN9pbzpBPKY3kOFLpIEJ8u0K9nn+95eYoDfzRNcJbSyWpTtURnVXQtr0jOkYdcE4wCcjOKAkLKQNGjKxcMoYOcd4EZB2AG48hQCt7V4m/2ZcyRu6SRprVkdlIwyk+6RnYEb0AwcC0/J4SgwrRo32qDk+Z360Bu4jYxzxPFKoZHBBBHn4/EeBoBN9jrkWTwuS09tPNBMzEksyOSDuc40sAPhQExwDtZp57gTSfJSxSGI6CradnlyV16S+QoDYwurcMAAGOgF+25xtWmlgd+zlgZUkDjCBmGVAk9zLeAyG9MjFAMANAFAFAFAFAFAFAFAFAFAFAFAFAFAFAfGYDrQEJzLxOW3COFUW4de3lJ70cZOCwTGNIONTE91cnBxsBOUAse0PhkU1qGnjWSOCRJXVunZ7pK392KSRh5FQfCgF/5BfcG3tw99w4dbckGe3X/AIZ/rEH0OvQbbtQE57M+LxXNivYNqjheSFdiMRo2Y1IO+RE0YPrmgOr2hAHhd9qOB8mm6+YjJH7cUBj7POIJNw20ZXVyIIlbBBwyoFIOOhyDtQDHQFZy280XGLy0hDqnEYopzKvSEKTHKwP02GwIzhmQnagLHtrdY0WNFCoihVUDAVVGAAPIAYoDl47xRLW3luJPdiRnPrgbAepOAPjQCFyDerY2JmvopUkvHa4kk7MusjTbqo0aiuQVXTIFyxIGc7gPXBOEJbdp2Y0pI/aCMe7F3FUqoBwBlS222WNAdl1dJEuuRgqjqx6D1J6Aep2oDaDQH2gCgCgCgCgCgCgCgCgCgCgCgED2jRXFs8HE45JZYrV9U1r3dHZMCpkUAAl1BzlicdRpAOQHa1uI7iFXQrJFKgIPUMjDy8iD0oCK5ZYxNLZMS3ybQY2JJJt5NXZ6j9JSkkedyQgY7tQErxOASQyRlA4dWQoTgMGGkg+mDvQHPy/BOlvGlyyNKiKrMmcMQAC24G569KA32nD4omkeNFRpSGk07amAxqI6asdT1O2elAZ3TxgZkKAA5GrGAfPegI6Xmmxj2a8tU9DPEPvagxPkXNlgxwt7asfITxH7moMSSgmjc6kZGOMalIO3XGR4UBvoBV5/5amv4VhSVFjDo8kTKQJgjauzMgyUUkA50scgfCgOm74x7kMlnP2jMuhAuqMsjBg3aqSioCurv6WwPdJ2oBhFAV97T+JmZ4OERSBJLwjtnyB2dsD3uvznwVA8cEeIoDO4vo+G8QsbG2OY7kOr2+ot2YVBolTJJQbHK+63eOAQSQH6gCgCgCgCgCgCgCgCgCgCgCgMZYwwKsAVIIIO4IOxBHlQCPwHgF/w1nt7XsJrIsWhWaSRHt9RJKbI2tMnI6Hr0oBn4Nwwxa5JH7SeYhpHA0r3RhURcnTGo6DJOSxJJJNAcPMXOtnZd2aUGT+yjGuT61Huj1bA9aGylRqVXq04tvqK84v7Xp3yLaBIl8HmJdiP0FIVT/easdYmqGga0ttSSj835fNihxDmq+n/ABt3OR5I3Zj4YiC5HxzXmLJSloS1hzk5dr8sCFkhVjqYBm+k25+0714d0LK3hzaa7kZBAOgH2UOhQiskBUeQoHGLzRgLdQdQUBh0IGCPrG9DROzt586CfBEvYcyXsH4q7nX0Ll1/yyalH1CvcWcVXQtrPJOPY/PEb+Ee1u6jwLiGOdfpJmN8eeDqVj/lr3WIuvoCpHbSlj27H5eBYHLvP1leEIkvZynpFMNDk+S76XP6BNZYkLWt6tF4VIteu5jJcatJ0adXhqzg+hxuM+e+PI9KGkri15Yn+S8XmvADe3STLkZKLEIyIkjbxUfUdlyMjJAmPZnwO1SytbmOCJZ5LeLXKqjUx0DVv6kZPmaAc6A5E4nCZTCJYzMBkxB11geZXOcfVQHXQBQBQBQBQBQBQBQBQBQBQEXzDzBb2Ufa3EgUHZV6s7fRVRuT93U4FDKEJTkoxWLfQU5zR7Sbq7JSEm2g6YU/hWH5zj3fgm4+kaxbLHZ6C+K4fBfV+XeJaqB08dz6nzPmfWsSw06UKcdWCwXUfaGwKAKAKAKAKAKAKAxdARggEeRoYThGa1ZLFdY2cr8/3dkQpY3EA/qpWOpR+ZIckfotkbYGnrXqZA3mg4y9qg8H0PLh0esi4+WuZ7biMZMLZIGJIXGHTPgy+R37wyp3wTWZWqtKdKWpNYM7eCcIjtI+xh1CIElEJyIwTkqpO+nJJAJOM4G2ABrNwvFd5IkbMkYBbHRCwOkE9NWBnHXGD4jIFY+ze2jk4POjx/8A1cEs6yOq5m+UhiyuG94yDUgB8xigLM4O0xhjNwEWYqO0VCSobxAJoDsoAoAoAoAoCI41esWFrA2meRSxcAHsYs4MpB21Z7qA5y2+CFbAGFvfxWskVnLO7SSKTC0xXVJpwCmoAZcZU7jJz1bDYAmFcHOCDjY+hxnB+og/XQGVAJ/PnPcfD17NAJbphlY87ID8+QjovkOreGBkjxvA6rSzqXM9SHF7kUdxPiEtzK007mSRvnHoB9FR0VR5D4nJyaxbxLnZ2NK1jhHPe9/+Oo5q8O0KAKAKAKAKAKAKAKAKAKAKA22ty8UiyxO0cqbq6nBH8CD4qcg+INDlurSlcw1ai7HvXYXTyB7QkvCLe4xHdY2xsk2OpTyYDcofiMgHGaeJTL2wqWssJbVufrJkw9m1lLLNb27TRXBDyxxsvaCYDSZFEjKrBlA1DUCCuQG1HHpxEb7OuBzwy311PH2PyybtEg1KSijV3mKkrrfVkgE9BQDtQGtJlLMoPeXGR5ZGQfgfP0PkaA2UAUAUAUAnc0cjieT5XazPb367rPkkMP7N1Oxj8MY28j0IEZylzOBcS2/FFEHEG8WwIZYlzpELE40jdiCclix9FAZ+X0aSae7yVinEaxRn5yx6vwxHgz6th9BY877KBFe0XnZbCMRxYa6kGUU7iNenaOPLOwHziPIEjxs6rO0ndVNSHF9CKg4XYxzQ3F3dSTMwlYu4bdu4hyRjc5b7gOlRlzcVlWVOnvJlv7I5whJqMX1dC2vYY6LDzu/sP8q6PsulPyHF9+0v5z9cA0WHnd/5T/Kn2XSf5B9+0v5z9cDOGCxdlRflhZiFUBTuTsB7vU1jK30lFYuKMo6bpyeCrP5eRLf7pL/6biP/AE2/8a04X3Qjb96f8j9cCO4lw60t2VJkvo2YFlDow1AHBI7u+Mj7RXqjfPJI2Ur6pVerCcm+pfocivw45wbvbY91tj1+jWXJ6Q6EblXuJNpOezPZ+gK/DiMhrojGc6T0/wAtOT0hngjxV7iUdZOWHZ+h8MnDgNWq6xjOdJ6f5acnf4Y4IO4uFHXblhnl+h9Z+HDAJu99h3W38fo05PSHQj117hNJue3LZ+h28N4Za3BYQR30hTBYIjHTnOM93bOD9hrFxvlmkaal/OnLVnOSfWv0O5uVEAybbiAA6kxtt/7a8/33QjX96f8AI/XAhwth53f+U/8AjXR9l0n+Q0/ftL+c/l5BosPO7+w/yp9l0p+Q8+/aX85+uAaLDzu/sP8AKn2XSn5B9+0v5z9cDTxiyhWKCe3aXDysuWbBBQPuNgVYOmQR5VqoVa3LSpVc1+hIW9b7VKEZScoSxz/6t+K2Fs+zLno3Y+S3JHylBlX2AnQdT6SD5y+PvDbIWQTxIi/sZWlTDOLyfrePssqqMsQBkDJ8ycAfWSBXpwCXxznstKbPhkYu7sbMwP4GDwzI422+iD4EZB2IHTypylNbytd3N3JPdygLL0EWkZIRExsFJ2bbx2GoggN1AFAFAQ8/Mtul4LNpUWZoxIFZsFssQFXOxbuscZzjG29ATFARPH+XoL0RLPGrrFIJAGXO6+GfAE4yOhAwetAYc28wx2Fs877kd2NM7ySH3UH2ZJ8ACfChnTpyqTUIrFvI86397JPK80zapZDqZvDyAA8FA2A8hWtl7srONrS1I5730v1kSvDP6NvP1jfuRVHVPfqfDxZA6S/j+vhRH1fz5qFAfCK8PS2PZxzv2mm0uW/CdIpSff8AJGP0/I/O6Hf3oW8tOTevDLw/QmrO75Raks/EcOZ+Xob+AwzD1Rx70b+DKfP06EZB2NcKbTxRJU6kqclKLwaPO/M/BJrC4KTDvAe8o7s0WdpF9VzuvUZI32J6o1Mdu/eWe2v41fxVskueumPSuzwxXQR0Jx2ieAyy/otk/fq/ZWxb0d9JqKnT6Nq7JYvxxMCcrEnhgM36KgH79P7a83JGDalClTeWCk+yKT8cOGJK8r8Dm4hcBIRgke+w7sMWffb1bGy9TgDbBIwnUw279xx3V+qK5V858xdEel9ufctzPRPLfAYbCAQwjCjvM5953PV3Pixx8AAAMAAVyN47WVec5Tk5SeLZWXtD53+Uk21u34AbO4/rT5D/AIf73w6y1nZ4fiT4Ih7y8x/DhxYh1KEWFAFAbrz8gtf+Zn++eqRU/eNb10H0XQnNt+P9MiPikZGV0Yo6EMjjqrDoR/Lx6V0lnubeFxTdOeXg+kv7k3mCPitmwlVS+DFcxY2yV3IB+Y43H1jqDWaZQ7ihOhUdOeaJXlngENjbrbwqqqvUgYLn6THxYjGT9w2r00krQEanGV+U/JjHKrFGdJGUBH0kBlU5zqGoHBAyNxnBoCSoDm4lfJBFJNIdMcSs7HyVRk/dQC9xrhHDry0aeeKKWJlMplXvN7o3WRe8TgAAA+AGPCgFy24VxbhkAlgmF1Eqa5LO4bvxjGSsc3ztI23wNthvigLA4NNK8MbzII5HUM0YOez1b6M+JUbE+JBoCi/aRzIb28YKfwFuTHF5M2cPJ9ZGkei5HvGsGy06DstWPLyzeXZvfHw7RWrwsJN8M/o28/WN+5FUdU9+p8PFlV0l/H9fCjgq/nzUKAKAK8ax2M9TaeKLd9nXO/b6ba5b8MNo5D/WgeB/PH7fj1hLu05J60eb4E5aXSqrVlzvEYOeuEW9zaSfKcqsYMiyqMvGwHvL5nw0/OzjxriTw2okKdSVOSnF4NHnq34PjuM7ifDBY1C7IT1JORoHods6Rk9Try3G6Wl66w5PBLBrg9uG35LctmJrn4TghNffAUOhUtiIE94FdyozkjGpsY6kCirveZU9LVMMKiTWCXRsWOCfVjn0rZiej+UeXobG3WOHvasO8pxmViPfJHh5AbAYAo228Wc9SpKpJzm8WyvfaNzv2+q1tm/A9JJAfxvmqn+z8z879H3pSztP4k+BEXt3/DhxK+qVIkKAKAKA3Xn5Ba/8zP8AfPVIqfvGt66D6LoTm2/H+mRG10lvJrk7mI8PuknyeyPcnXziJ97HiUPeHjjUPnV6mQumrPlaXKxXtR8N/dn3no1pRp1DcY1d3fIxnbHWsynihxT2lWUZEcDNeTMMrDajtCfiR3R6759KAibo8XuNF5LFDaxWhNwlsD2k0ulGUoX2VdSMygjGM7igLDtLlZUSSNgyOodWHRlYZBHoQaA18QsI507OZFkjJBKMAVbG4DA7EZwcHxAoBG4p7MlQmThs7WjalkMO728jIwZS0Z6HKjcZxjYUBJctccv5JzaXtmkbRpredH1RSIcqNAO4YsDsT0U5xkUBn7TuPGzsXKHE0x7GIjqCwOph+igZh6gedeM32tB160aa3+G/5FAooAAGwGwrA+gxioxUY5I+0Mib4Z/Rt5+sb9yKo6p79T4eLKppLOv6+GJwVfz5sFAFAFAAONwSCNwR1BHiD5140msGeptPFFkcP5jbidjLYSNi7KgxPkL2xRg4Gegk7uD9vmBBXdo6W2PN8CctrpVo6r53iIEiFchgyoH3bGLgP0wV6hvDpqxtpA3qOMnseG/5GyztWm0QhCxcnshHjVI+4y7AnS2D3j066jjKhv2BJt7Bu5u5r0QR8Otn1JFGkUsw/rNChSq/m7bnx6dM5mLOzx/EnluOe8u9X2IZ7xEqXIgKAKAKAKA3Xn5Ba/8AMz/fPVIqfvGt66D6LoTm2/H+mRG10lvCh4XZ7HOOdtZm3c5ktSEGephbJjP1AFP7nrWaKHpC2+z15QWWa7H5ZcBs4JwOC0VxDGq9o7yMQoBYu5fc9TjVgeQAHhXpxHZeWqyo0bjKMMMuSMjxBx1B6EdCMg7UBlBCqKqIoVFAVVUABQNgABsAPKgOay4rDM0iRSB2iYo4Ge669VJ6ZGRtQHbQGIQZJwMkAE+JAzgfVk/aaApH2x8V7W+EIPdtkAI/4kmHb7EEf2msZFk/Z+htnWfYvF/QRaxLMFATvBk1cPu16ZlIz8UiqNrPC9pvs8WVXSCxlXXrmxMON8JltZmhmXDL0Pgy+DKfFT/MHBBFXqjWjVjrRPndahKlLVZw1uNIUAUAUB9RiCCCQQQQQcEEbggjcEHxrxxTWDPVJp4oYOcOYIbzhkkk2E4jb9n2cyYVplLqhGRj5rElOm2obZAgbu1dJ4rmk7a3KrRweZ9Xj0MFjFb2IIeaJHurg/jHd1DNHq67E4PljA8TW+zs9b25rZuXrcabu71PYp57+r9RcqYIc+0AUAUAUBO8o8ryX8ulcrEpHaS49380ebny8Op8M8lzdKisFmddraus8Xkc3NFqsUKRJnTHfXaLk5OlZLgDf4CqfGTle1G+jyL9olKLopdf9MhfrtLWFANPsy4r8m4jFk4ScGBt9stuh+OtQo/TNexK/p+hrUo1Vu2Psf6+J6BrMqoUApNzvE/Eo7CHMhGsTyKMpG4RmWMsNtR0NnyxjrkACC4FzLewRnTwqWWB5JpkmimjJkWWZ5dWjqMh+hOaA6bn2qRxKzT8P4jFpBOXtwF28NWr9vSgH+MnA1Yzjf4+NAeX+JX/AMonmnzntpHkB/NZjoH1JpH1Vg8y86KpcnaQXTt79vhgc9eEiFAMHL/5Ddfrv+2Goyv75Dh4sq1/zq3b/bEvDmrluK+i7OTZ1yY5AN0b+KnbK+PoQCJyjWlSlrRKzVpRqx1ZFEcZ4TLaytDMuHX7GXwZT4qf5g4IIqfo1o1Y60SArUZUpasjircaT4xwM14eofOVuXokb8KqyHQWOoAqu69Adtsnc/s6VRLnS9e6k3FuMVkk+3PpZcaWjKVtFJrWk82/p0DHJwO0lX8TCR5ooB/zJgj7a0Qu7im8Yza4s2Tt6M1hKKfATeaeSezRpIcvGBlo23YAbkj6QHl1+NT1jppVPwrnfv3cfMiLrRbh+JQ3bvI6uX+R9QD3WQD0iBwcfnEbj4DcefhWu+05LHUt9i6fIytNExS1q219HmNI4PaRgAwwDy1ImT9bbmoSVzXm8XNviyWVClFYKKXBCBzpw5Yp2MahUyoKqMAEoCCB4A4P1486ntC6QlKfIVXjjtWPzXlxIjStjFQVamsMNjw+TF+rMV8KAnuUOV5L+XSuViQjtJcdPzV83Pl4dT4A8l1dKisFmddraus8XkXrwrhsdtEsMKhUUbD7yT4k9STUFKTk8XmT0YqKwWRQ3Ovu/wCIXv8Aq3NRdP3yfYvoWHRfOo9svCQs13FqCgPhlZMOnvoQ6ejodS/tAoct5S5WhOHSvnmvmemLm9aSzaeAjU0JkizuMlNS58x0rYfPxKv/APb15CVCWtnHIBq0yM04U4yEYDQGIyM7Y8x1oCV4Bc2HDrdLYRta4Zfwc6gPJIxAyHyUlfON0ZsY8AMABh5f4X8lgjtxI0iRKEQsAGCKMAErgHAAGcD+NAd08KurIwyrAqw8wRgj7KAjOb7ww2N1KOqQSsPiEOP24oDzVGmAB5AD7K1n0eEFCKit2wyoZhQDBy/+Q3X64fuxVGV/fKfDxZVr/n1u3+2J6KqXK8QvNXLcV9FofuuuTHIBujfxU7ZXx9CARto1pUpa0TVVpRqx1ZFEcZ4VLaytDMul1+xl8GU+Kn+YOCCKn6NaNWOtEgK1GVKWrI4JOh+Bra8jWsy0+GQK7FHAZWhZWU9CpKgj6xXy+g2k2ur6n0K524cfoRJ9mFoh128lxbyDo0cp29NwTj667/tk3skkzi5GO7YTNtHcxwTRXLLNiN9E6jSWGk7Ong/quQR1weupuDknHZ1GS1ksGZcesrq4YxRS/JofnyrvLJnwTfCKPpHvZ6AAZKnKEVi1i/kJKT2LYRFn7MrJHEj9tNICG1SyE5IOd8AZrY7uo1gtnYYqjHM5OfxtKcD8ZFv4+6u1bdE+/wBPj4Mw0j7jP1vQl1filk/yfytJfy4GVhQ/hJfLx0r4FyPsG58AeS6ulRWCzOy1tXWeLyL04Xw6O3iWGFQqIMAD9pJ6knqSetQUpOTxeZOxiorBZHXWJ6ee+dfd/wAQvf8AVuajafvk+xfQsGi+dR7ZeEhZruLUFAFAegPZdddpwq1P0EMX/SdovuStiPnVeGpVlDobXcxqoajnv7NJo2jkUMjjBB+/0I6g+BoDooAoBV9qUunhV0fNVX/PIq/91ePI20FjViuteJ5/rA+ihQBQDBy/+RXX64fuxVGV/fKfDxZVr/n1u3+2J6KqXK8FAQnNfLUV9FofuuuTHIBujfxU4GV8fQgEbaNaVKWtE1VqMasdWRQ/HeFS2sjwzLpdR9TL4Mp8VP8AMHBBFT9KtGrDWiQNWjKlPVkWNwxGYsFbQxhYK2AdJJGGwdjg74NfNLfJ49X1L7c7uP0IaK247Cc9ta3S/RYaGI8hhVAPxNSDdvLc0cOFVdZP2XF+3hlWSJ4J1Ru0hfqMqe8rdHQ/SH7K0yhqyWDxRmpYraHHuNyRt2NrA1xcdSudKRg+MjnYeYXqf20p009snghKTWxLaQkFhxqSRWluraGPILJEmo4zuO+h3/vVtcrdLZFvtMcKje1nNz04zOMdWhx6HunP2DFbdFL/AH1Lj4Mw0g/9lU4eKIzk7lWS/lwMpCh/CS+XjpXOxcj6gNz4A3K6ulRWCzKva2rrPF5F6cM4fHbxLDEoREGAB+0k9SSdyTuTUDKTk8XmTsYqKwWR1V4ehQHnvnX3f8Qvf9W5qNp++T7F9CwaL51Htl4SFmu4tQUAUBeHsZfPDQPozTD7ZC3/AHVnHIoOkVhdVF1seq9OMKAU/aFypNxGOJIbt7UxvrJXPe2x81lOV6jfxNANaDAAznHifGgFP2rRauFXI8hG3+WZG/hXjyN1v/5odq8SgqwPogUAUBP8vfkV1+uH7sVRlf3ynw8WVa/59bt/tiei6lyvBQBQFO+1bmaG5IgiVX7Ikmb1xgoh+j5noSB5ZqVsbeS/EexeJF31eL/DW1+BLcMdlLMq62ERKrnGojBC58MnbNUOhk8er6luud3H6ELF7RGT8r4fd26jq+gso9SSq7fDNSDtU+ZJM4eV6UNA4hFcWzTQusiMjaWHw3HmD5g71z6rjLBmzFNYo+8d43BZxmWdwik4AxlmbyCjcn/4aQpyqPCJ7KSisWLUPPc0siLBw26ZGIHaSAooBPXOkjGN+tb3bRisZTRr5VvJHPz04AnGMsXiGfIdw/wNbNFJ/b6fHwZjpBr7DU9b0M3ss5pjaNLJwsciA9ngYEo6k/rOpPnu3nixXtvKEtfNMhrK4jOOpk0WJXCdwUAUB575193/ABC9/wBW5qNp++T7F9CwaL51Htl4SFmu4tQUAUBd/sYXHDs+c0x+xsfwrKORQtJPG7qdo9OMgjOM+I8KyOIVPZ7ypNw6OVJrt7oyPrBbPd2x85mOW6nfwFANlAFAQPPlsZOHXiDcmCUj4hCR+0Ch6m08Uecwc7+daz6QnisQoehQE/y9+RXX64fuxVGXHvlPh4sq1/z63b/bE9F1LleCgKr9onPWrVa2rd3dZZVPXzRT5ebfUKkrOz1vbnluXrd4kbeXmr7EM9/rpKyk6H4Gpd5ESsyz7C8KPsuruAHfABODjODvj08vOvltOSjF47z6LVg5tYbjvXjL+MS49JD/AOArLlYmDt5GiGODEzRJ2UkiHWnuhj9PSO6W3wWG++/hjojUc8NuOBzyp6maNl08AmMoTtZh3Q5wRGB81Sdl3znTk561hKrqrVb9eukyjScnikZf7Zf+yX/qH/8AXWrlom77PLpE7nGbX2pI0ktCcddumc/FTUpohqV7Ta6/A4NJxcbOafV4iujlSGUkMCCCDggg5BB8CD41e5RUlgymRk4vFF1ez/nMXi9jMQLlB8BKo+cPzvNfrG2wgbq2dGWKyJ61uVWj17xzrlOoKA8986+7/iF7/q3NRtP3yfYvoWDRfOo9svCQs13FqCgCgL79k1uU4Vb56v2sn1PM7L/7SKzWR88upa9eculvxG+vTQFAI/NXFr6e5NjwzRG0YVri6kGVh17qijBzIV73Q7EdM5AH3hnKF/ANY4tNLL1IljVoWPkUzqA/RYH7qAaOF3guYAzLgnXHImc6XRjHImcDIDKwzgZxmgPMr2xiZoTu0LvET6xsUP7VrWy+6Oqcpawl1Yd2z6Hyh2hQE/y9+RXX64fuxVG3HvdPh4sq1/z63r4YnoupYrxVntE561arW1bu7rLKp6+aKfLzb6hUlZ2et7c8ty9bvEjby81fYhnv9dJWdTBDgwyMV4eom4OZZVUDSh8yQ2SfEnvVWn+zNF/G/kWFftDVXwLvZn/vVL9GP7G/8qf6YofnfyPf9RVfyLvZ1cP4+JWKT9miYJDZK94EbZLbbE1H6Q0HK1gp0G5PHB7MfA7bHTEbmThWSit23zNVzzMyuyxrGUBIU4O4G3gcYrotf2djVoxnVk1J7WthoudPOnVlCnFNLJ4mr/eqX6Mf2N/5V0f6YofnfyNP+oqv5F3s4+KcYedQrKgwQcgHPUHG56HArps9BU7aqqsZt4dOBzXemZ3FJ03BLHtI6p0hTO3naNldGKupBVh1BHiKxnBTWrLIzhOUJa0cy7+Q+cFvk0PhblB3l8HHTWvp5jwJ8iCYC5tnRl1bietrmNaPXvGyuY6Tz3zr7v8AiF7/AKtzUbT98n2L6Fg0XzqPbLwkLNdxagoDCZiFJAJODgDqT4AeuaGmvU5KlKfQmz0e/CHj4b8khx2i2wgQnoG7Pswx9Adz8K2HzsWrm447aBdRsbtSyINnjkZmOPDuDzP1+VAdljzXxAzQwXHDGtzLIF7YTJJGAAXbOkbEqjAZ8fsoDvueJRcOnne4JSG5dZROQSiuIo4TG5AOjaJWBbY6iM5G4ELxT2r2xbsOHo99ctsiRqwQHzZiB3RncjI8yOtANfKfDXt7VI5WDTEvJKw6GWV2lfH5upyB6YoCmfapwvsOIyMB3LhVmXy1Y0OPtUMf06wkWnQFfGnKk921dj/XxFKvCwhQE9y9+RXX64fuQ1G3HvdPh4sq+kOfW9fDEefaLz1nVa2rbbrLKD18Cin72+oVaLOz1vbnlu9dHiUy8vNX2IZ7+r9Ss6mCGPtAFAFAFAPHIPIpu8T3AIt/mrkgy+uRuE9RufDaoy7vNX2Kee9knaWWt7dTLciH5y5VksJcHLwufwcnn46GxsHA+ojceIG+1ulWWDzNF1aui8VkL9dhxhQBQBQG6zunikWWNijodSsOoP8ALwIOxBINYVKcZxcZZGdOpKElKOZenJXNiX8W+FnQDtI/+5fzT+zofAmv3FCVGWDy3FgoV41o4riU/wA6+7/iF7/q3NQ1P3yfYvoWfRfOo9svCQs13FqCgJ3kXhfyniFtH81XEz/oRYf7C+hf71erMhdOV9S31FnJ/JbX9FxLw5vu7qOKP5HEJZmlUaCwVdADM2piRgYXHjuRtWZTxS4hzdeh7drrhF2gikMjfJyk4b8FIgHdxtmTVv4qKAYeXedbe/n7GKOUPGhkcSxlDHuFA3+cdTdPAN9YDQwzsdwaA1W9qkedCKmeulQM/ZQG6gED2ycF7azFwoy9qS58zC20g+Awr/3K8eR3aOufs9xGbyyfY/LPgUpWBfAoCY4V/R19+sP+nFUfV99pcPFlV0lnX9fCjjq/HzUKAKAKAKAnOTEsHkMl7dQpGhx2TONUjD6Xkg/b8OsZeXmHsQz3slLOzx/EnwRct7zbY24jEtzFEHQPGGOnUh6EZ8KiCWOZuYOG8QVrYTxThlJKKcnC76ttwR1B8Djxr2MnF4rM8lFSWDyKQ4vHBHM0cFzHcJjUjowJ056MB0YePgdj44E9a3SrLB5kDdWrovFZHNXWcgUAUAUB08M4hJbyrNE2l0OQfvBHiD0IrXVpRqR1ZG2lVlSlrRN3HrszW0MpABkvLlyB0BZ7hsftqk6urfVY9H6H0LQ8tbkJdOP9MiErsLaFAW37EeC4jlvWG8p7KP8AVxsdRH6T5H9wVmkUnS9zy1w0so7PP5+BZ9ekWFAa+wXXrx3sac+mc4+2gNlARnFuYbW1jMs88caZYZZupUkFQOrMCCMAE7UAlT823fFFeLhVvpiOUa9uDpVcgHMaDLE4IIPwyKAd+E3XyiAdoo1d6OVPAOpKOu/Vcg4PipB8aA8+c1cBawupLY50DvwsfnQsTp38SuCh9Vz4isGsC56HvOXo6kudHZw3P6f5ImvCXJjhX9H336w/6cVR9X32lw8WVXSedf18KOOr8fNQoAoAoCUvuWJf9l3F+5MaKq9kPGTVIq6vRMMceJ6jbrF3l5h7FPiyUs7PH26nBeZVtjcdnIkmhJNDBtDglGwc4YAjI9PGoklhn5y9oVzxONI7mOD8G2pHRGDLkYIBLHunbI9B5UBq5L56n4WJPk8cBaTGp5EYtgdFBDDC53x5/AYAizdtc3naAJE80oP4MEKrO25CknbJJxmsoycXiszGUVJYPIc4rOUW8FxIuEnUsjDoSCVI9G2zjy86nbW5VZdZBXNq6LxWRhXWcgUAUAUBuvPyC1/5mf756pFT941vXQfRdCc234/0yI2ukt52cH4W93PHbRbPKcavoIN2c/ojJ9TgeNeojtJ3f2ag2uc9i8+B6CnHyaOCytVUOUKRhs6Y4owA0jAEMwXUgwCCWddwCWGZRiO4txZuE2mueWW7YaQD2QMmM9920YGhV3yceALZYUBO8E41BeRCa2lWSM+KnofIg7qfQgGgJCgCgFpuR7Rr6S+khSSR1jxrGQrpkFgp7uSNG+MjT60B1w8MmW8kmWREgkWMNEFyzyJkdpqyApK6UIw2Qi7igN/CeFGGS4kMhY3EgkK4AVcIsY0jrnSi5JO5GQB0oCF9pHKny+2zGB8phy8JPztu9GT9FwB8CFPhRo6LW5lb1VUju+a6CgR6gggkFSMFSDgqQdwQdiK1l9o1oVoKcHsZM8K/o++/Wf8A44qj6vvtLh4srWk86/r4UcdX4+ahQBQD97PeRvlGm5uV/AdY4z/W/nN/w/T536PvRd5eYexT4slLOzx9ufBFr39hHNE0MqK8TjSyEbEeX/zpUSSwjcxcr2thZSzm4vAkEZKqLqUDIGEQb7ZOlR8aA89/743/AP6y4/6jfzoCS5Z5kup7uCGa9uVjlkWNmWQ5XUdIO+RsSKAv6y5EiePD3V8zDUjH5S41FSVJwOmcZx60BNQcqWy2S2OktAoIUMcsNy2QfME7GsoycXrRzMZRUlg8imObOWpbGXQ/ejbJjkxsw8j5MPEfwqetrlVl17yBubZ0X1EJXUcoUAUBuvPyC1/5if756pE/3jW9dB9F0Jzbfj/TIjHcAEk4A3JrpLbOcYRcpPBIu72U8pG0hNxMuLicDukbxRdQn6R95vXA+bms0sCiX947qq57sl2eb3nRz1xQ8PubXiDKzWyrJbXBUEmNZWjZZMeQaMA/EAbkV6cQz8N4vBcRiaGWOSPHvqwIA9fL1BoCA5U4Tbi7uby1RFimVIwU2WV0Z2eVcbFSWVcjqUY75yQG2gCgCgCgCgCgKt9qnI5ctfWqZfGZ4lG7gD8Yo8XA6j5wxjcYbxolNGaQdrPVlzHn1dfmInKYWaK6tsj8MmtT56k7MkfAhD9YqJv8adSFVbvo8SUvoRlVlhlNJruw8u8ioXJG4wwyrL9FgcMPqINXyhVjVpqccmfMq9KVKo4S3GytpqLA9nvIvb6bm6X8D1jjP9b5Mw/s/IfO/R96KvLz4KfFkrZ2fx1OCLdAqKJU5eLXfYwSygajHG74zjOlS2M/VQHmnn32qz8TtxbmFIY9YdtLMS2kHCnPhkg/ECgIDlHkq74l2nyZF0xY1u7BVBPQZPU7Hp08cbUBDX1pJbytHINEkZwQCDgjxBUkHzBBxQF9ezT2pT390bZreMM6mQsHYDKooO2k7HGftoC2rSbWivjGpQceWRmgObjPCYrqJoZl1I32qfBlPgRWUJuEtaOZjOCmtWWRRHNXLktjN2cm6NkxyAbOv8GHiPD4EGp62uVWj17yBubZ0ZdW4hq6jlMJXwNhknAVR1ZicBR6k4Faq1WNKDnLJG2jSlVmoRzZJczRdjHaW2QTGjO59cBc/WWc/VVFs5OrVqVnv/yfTdG0lGpGO6Cfl5jZ7K+STMyX1yuIlIa3jI/GMOkpH0B1UeJ73TTmTSOHS2kuXlyVN+yvm/Lo7+guOsiFMJ4VdSjqGVgQysAQQdiCDsR6UAoL7LOFCXtfkaas5xqk0Z/Q1aMemMUA4RoFAVQAAMAAYAA6ADyoDKgCgCgCgCgCgCgKv579n8iy/L+GgCVSWkgHSTPvFB0y3zk+d1GGHe1VqUasHGR10LqUIqEss11dPB71xW0QZ57e7bWHFrcnuvHLsjsNsEnHeGMZ2bwK7ADltbm60e9VLWh67jO9saN3FTl7L3Pc+P0zW9IkuXOGCKYPeW0k0a7qsDROjt+drdG0j6ON877AgyVTT9GrDVXs9OJF0tCVKctZ+10YFnJ7QLfHehuk8Mdgzf6equRXdB5SR2O2qr4WdCc/WBzmV0x/aQTp+/GK2KtTeUl3owdOazT7jj5k5z4e9pcot7bl2hlAXtUySYyAME9T5VsxxMMMDydQF8+wEf8A2+49bqJT6gmMEfAgmgK79s39M3fxj/0UoDv9hE6pxQM7KqiGXLMQANh4mgL3sOdOHpFGpvbbUEUECZCc46bHrQLaZSc/WIxiV3z/AGcE7/uRmtbrU1nJd6M1Tm8k+4h+P802d3CYntruVW6EQ6GRh0YGUrg//wAOxIrGN/SpyxU9q4+B7KzqVI4OOxlXpwG6YnEQRcnDSuoOnOxKoXwceGfr8a7Z/tJbxjsTb+Rwx/Z+s5bWkvmbUe1sSZJZRPcLnCJjEZPpkhTj5zHOOg3wYa6u7rSDww1Yeu8mrKwo2uLh7Ut76O3cuI1clez+S7k+W8SXCsQyWxB7wHuhwdxGP7M7sSS2MlT2UaMaUFFHla8k4unB7Hzn09C/6r55vDHAb+bubEt5obTW0AnbQ12UPZxbHCqxGjtW6DOQvvMDjB3HAREXDpeHcVtlS9mltrpJu1juZtWgxqCHQt5syjz69R0AsRpABqJAHmTt9tAZ0AUAUAUAUAUAUAUBxca4hHbwSzSv2ccaFmfbIwPAHqc9B4nAoCB5U5taeCCS7hNs04BRj+LfUcLhs9xm2IR9zqGktvgDRzr7PYL/ADIuIbn+0C5D4GAJF+d8dmG2+Nq8wOm2u6tu8YPY808n2opXjfLs/D30TxmHJwskbMI5D+a643/NOG9K1ygnmsSxWlewufZcFGXRl3NYeZzxXsy+7PMPjK5/eJrU7ek84ruJB6NobsV/7P6tnSnHbtely/wKxH/sz+2tbsaD+H5vzNb0ZHdN/LyOgc03Y+dC36UR/g4+6tT0dR3Y9/6GuWjJ7qnfHyaNtvx6JnBuYEQj3biHUrJ65HfUeqsfhWErWtSWNGb7H6wOK5sJQWM4qS6VmuGfc2WLyzxwpJHFcyNNDKy9hcFztJkMiSYOlgxxofG5wpySCei0vOV9ieyS9ekQlxbcn7UdsTt5w48VleG0cJKADcTkIUi2yBhgQ0xX4BV0ls90HZdXUaK6W8kYULd1X0JZlWcS45GzlooxcSf+qucvk/mL4L+joXyGK5VQrVttaWC6F68ybtdHOaxgsF0vbj2L/HUcj8fuj0n0+iRxAf8AuUn9tbVY0N6x4skloxb5vgl5MwPGbo9bmT7Ix9yVl9jofl8TNaMhvnL5eRqfiE7dZ5vqkYfdislbUV8KMvu2jvx/+n9DZwzhdxev2UImuG2DBpHZEHm7MxVR6Hc+ANbY0oLmxS4HFdSsLXZJa0ujFvvxbSLg5I9msNlpmn0yzruNsRQn8xT1YfTbfbYLvW1Irtze1K+x7IrJLYl5+sh2sb1Jk1xMHQ5AYdGxtkHoR6javTkNXGeFRXULwToHicYZT94PUEHcEbg0BVbcNhsJ1tOLwi6tZMJZ3sil2jA6W74yV9NOM7nz0AO/AuQuH28izwW5Rhuqs8hCk76gjsQrfVkZ8KAaqAKAKAKAKAKAKAwllCgsxAUbkk4AHmT5UBWnHGbjl4bSBx8hsyHmkxqSe46pFgEakXqwBGd+ndNANcc73YuLKaDQFjMckgKtE3aJ3ezB3PdOSrAadh3gQaAnraARoqLnSihRkknAGBudz06mgPl1bpKrRyKrowwyMAQQfAg7EUBXnH/ZJA+WtJDbt/Ztl4j8ATqX6jgeC140SNtpW4obE8V0P1j9Oor3jHJN/bZ7S2aRR8+DMi/YB2g+tAKx1SdoadoT2VE4vvXy2/IXhIMlc94bFT1B9R1FeErSuaNX/wAck+xmVDeTHLV6oJtJfxE2Qu+NEh3wD4BjuPJsY61H3tFr8aGaz9ethA31rGm8UvYln1N/R+PaYcfvw3/00RJhQntXJy08ucsWPzhqyWPzmz4Df21ouT5epznl1GNhZxqbWvYXzfkvm+pEVXeWAweVRsSAT0GdzQ1VK9Olz5JdrwJ7hHKF9dY7K2kCn58o7NPj3+8R6qpr3Aiq+nLeGyGMn3Lvf0TH7gHshQYa9mMh8YoiyJ8C/vt8Ro+FZJEJc6YuK2xPVXV55+A93Dw8Ptj2UDdnGCRDbxZJwM4Crtk46nG/U16RRr5a4tHxGzjnwrRyjOjrpwfdbPVgRv6/bQHNw1RZXHybGLacs9v5RybtJB6AjVIg8u0GwVRQDHQGi5s0kKF1Ddm2tc9A+CA3xAJx8aA30AUAUAUAUAUAUAUAUBAtwQ27PJYhELsXkgbaKVyANWQCY5Dgd4Ag+Kk4IAkOENMU1XCRxu2/ZxsWC+hcgaj6hQB03xkgd1AV/wA0arvjFpaRO8Ygie4uJImKtpbCpHqHgWGSp2IoCUvuMy8Pnt47h+2trmQQpMQBJHM2SqvpAVkboGCqVxvnOQA2UBxcS4RBcDE8MUo8pEVv3gaAXbr2Z8Nc5+T6D/w5JUH+VXC/srzBG+FzWhzZtcWcEvsjsG2zcAekv8wTXmqjbLSFzOLhKbaZ8i9kVgoAzcEDoO1x9yivdVHsdI3UYqKm0l2HdbezDhqHPYM5/PlmYf5S+n9lMEap3defOm3xZOWnCrOyUvHFBbqN2YKiAepbA/bXpznKvNKSqXs4pbxQSpaHswmR1w8rorD1QtvQGfK3M8V+shjWSOSFzHLFKAHjceBAJGD4EGgJygK2mb/Yd+0h7vDL98ufC2uj84+Ubj7PQKMgMfH+IRXIjt4HWWYywSfg2B7JElWQysV90YQgZ9493xOAGagCgCgCgCgCgCgCgCgCgCgCgCgNN5ciJC7BiF3IRGdvqVAWP1CgEb2VDt2vr+Tae5nIaM+/DFENMcbr1VsZO/UaT5UBwc/3Y4hf2PDbchzDOt1csp2hWPYAkbaiGbbz0+dAWdQCT7YLgpw5uz2nkkiigYHDCR5B7rDcHSG6UA18LsRBGsYZ30gAtI7uxIAGSWJO+KA1cdtWkhcLJJEwVirxnBBxt1BB+BFAJ/s95vlcpZcQwt2Y1lik+bdRMuoMp274HUehPgcAMHALUJdXnekbDx6Q8jsEUwoSFDE4BbUfiaAYKArTlmSWx4jfcOhiVllPy231voRUkwsg2UnAfYBVPQ5x1oDXZXdxwm/Auo4pV4rcAG4iLApJgKkegj3BnA3zuxJ2xQFn0BruIFdSjqrK2xVgCCPIg7GgNVhw+KBdEMUcSddMaKoz8FAFAdNAFAFAFAFAFAFAFAFAFAFAFAFAFAcHEuC29xvNDHIQCAWUEgHqAeoFAHCODW9qpS3hjhUnJEahcnzOOp+NAd9AV5z3dR3HEuFWWoHFw1w4z0MKFkB9SdW1AWHQHxlyCD47UAhwcspxLg9gGYxzx28DwXC+/FKIl3BHhkbj7iAQBt9nnELmSa7S8jEdzEIEkx7smBIBKu3uuAPrB6dAA8UAnc3cFuJL6xurRV7S37QSGRtKNE640EgFi2ckYUgbk42oCSHLpluIrm7kEjwZMMaKVijZhgvgks7421McDqFU0BP0AUAUAUAUAUAUAUAUAUAUAUAUAUAUAUAUAUAUAUBFcy/iT8V+8UBK0BEc2/kc/wCgaAUPYV/Rq/GgHuP8e/6uP96SgOugCgCgCgCgCgCgCgCgCgCgC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-27384"/>
            <a:ext cx="9144000" cy="523220"/>
          </a:xfrm>
          <a:prstGeom prst="rect">
            <a:avLst/>
          </a:prstGeom>
          <a:gradFill>
            <a:gsLst>
              <a:gs pos="13000">
                <a:schemeClr val="tx1">
                  <a:alpha val="42000"/>
                </a:schemeClr>
              </a:gs>
              <a:gs pos="100000">
                <a:srgbClr val="99FF33"/>
              </a:gs>
              <a:gs pos="77000">
                <a:srgbClr val="99FF33"/>
              </a:gs>
            </a:gsLst>
            <a:lin ang="0" scaled="0"/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it-IT" sz="2800" b="1" dirty="0">
                <a:latin typeface="Segoe Print" pitchFamily="2" charset="0"/>
                <a:cs typeface="+mn-cs"/>
              </a:rPr>
              <a:t>Ringraziamenti</a:t>
            </a:r>
          </a:p>
        </p:txBody>
      </p:sp>
      <p:grpSp>
        <p:nvGrpSpPr>
          <p:cNvPr id="28678" name="Gruppo 13"/>
          <p:cNvGrpSpPr>
            <a:grpSpLocks/>
          </p:cNvGrpSpPr>
          <p:nvPr/>
        </p:nvGrpSpPr>
        <p:grpSpPr bwMode="auto">
          <a:xfrm>
            <a:off x="0" y="836613"/>
            <a:ext cx="9144000" cy="5545137"/>
            <a:chOff x="1873796" y="620688"/>
            <a:chExt cx="5440508" cy="3322608"/>
          </a:xfrm>
        </p:grpSpPr>
        <p:pic>
          <p:nvPicPr>
            <p:cNvPr id="2867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62849"/>
            <a:stretch>
              <a:fillRect/>
            </a:stretch>
          </p:blipFill>
          <p:spPr bwMode="auto">
            <a:xfrm>
              <a:off x="1873796" y="2708920"/>
              <a:ext cx="5434508" cy="12343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2" descr="C:\Users\Ambra\Downloads\participant_cgw_seminar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78208" y="620688"/>
              <a:ext cx="5436096" cy="2118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asellaDiTesto 2"/>
          <p:cNvSpPr txBox="1">
            <a:spLocks noChangeArrowheads="1"/>
          </p:cNvSpPr>
          <p:nvPr/>
        </p:nvSpPr>
        <p:spPr bwMode="auto">
          <a:xfrm>
            <a:off x="1908175" y="0"/>
            <a:ext cx="5299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chemeClr val="bg1"/>
                </a:solidFill>
              </a:rPr>
              <a:t>Origine di </a:t>
            </a:r>
            <a:r>
              <a:rPr lang="it-IT" sz="2800" b="1" i="1">
                <a:solidFill>
                  <a:schemeClr val="bg1"/>
                </a:solidFill>
              </a:rPr>
              <a:t>Dryocosmus kuriphilus</a:t>
            </a:r>
          </a:p>
        </p:txBody>
      </p:sp>
      <p:pic>
        <p:nvPicPr>
          <p:cNvPr id="6147" name="Immagine 4" descr="Blank-World-Ma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25" y="633413"/>
            <a:ext cx="9144000" cy="625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asellaDiTesto 2"/>
          <p:cNvSpPr txBox="1">
            <a:spLocks noChangeArrowheads="1"/>
          </p:cNvSpPr>
          <p:nvPr/>
        </p:nvSpPr>
        <p:spPr bwMode="auto">
          <a:xfrm>
            <a:off x="1692275" y="0"/>
            <a:ext cx="5702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800" b="1">
                <a:solidFill>
                  <a:schemeClr val="bg1"/>
                </a:solidFill>
              </a:rPr>
              <a:t>Diffusione di </a:t>
            </a:r>
            <a:r>
              <a:rPr lang="it-IT" sz="2800" b="1" i="1">
                <a:solidFill>
                  <a:schemeClr val="bg1"/>
                </a:solidFill>
              </a:rPr>
              <a:t>Dryocosmus kuriphilus</a:t>
            </a:r>
          </a:p>
        </p:txBody>
      </p:sp>
      <p:pic>
        <p:nvPicPr>
          <p:cNvPr id="7171" name="Immagine 3" descr="introduzioni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8" y="633413"/>
            <a:ext cx="9144001" cy="625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tangolo arrotondato 19"/>
          <p:cNvSpPr/>
          <p:nvPr/>
        </p:nvSpPr>
        <p:spPr>
          <a:xfrm>
            <a:off x="395288" y="115888"/>
            <a:ext cx="8208962" cy="909637"/>
          </a:xfrm>
          <a:prstGeom prst="roundRect">
            <a:avLst/>
          </a:prstGeom>
          <a:solidFill>
            <a:srgbClr val="00CC00">
              <a:alpha val="3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755650" y="333375"/>
            <a:ext cx="74263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3600" b="1">
                <a:solidFill>
                  <a:schemeClr val="bg1"/>
                </a:solidFill>
                <a:latin typeface="Segoe Print" pitchFamily="2" charset="0"/>
              </a:rPr>
              <a:t>Metodi di controllo del cinipide</a:t>
            </a:r>
          </a:p>
        </p:txBody>
      </p:sp>
      <p:sp>
        <p:nvSpPr>
          <p:cNvPr id="8196" name="Text Box 27"/>
          <p:cNvSpPr txBox="1">
            <a:spLocks noChangeArrowheads="1"/>
          </p:cNvSpPr>
          <p:nvPr/>
        </p:nvSpPr>
        <p:spPr bwMode="auto">
          <a:xfrm>
            <a:off x="3059113" y="11255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grpSp>
        <p:nvGrpSpPr>
          <p:cNvPr id="2" name="Gruppo 20"/>
          <p:cNvGrpSpPr>
            <a:grpSpLocks/>
          </p:cNvGrpSpPr>
          <p:nvPr/>
        </p:nvGrpSpPr>
        <p:grpSpPr bwMode="auto">
          <a:xfrm>
            <a:off x="179388" y="836613"/>
            <a:ext cx="8518525" cy="1573212"/>
            <a:chOff x="179512" y="836712"/>
            <a:chExt cx="8517979" cy="1573213"/>
          </a:xfrm>
        </p:grpSpPr>
        <p:sp>
          <p:nvSpPr>
            <p:cNvPr id="8212" name="Rectangle 5"/>
            <p:cNvSpPr>
              <a:spLocks noChangeArrowheads="1"/>
            </p:cNvSpPr>
            <p:nvPr/>
          </p:nvSpPr>
          <p:spPr bwMode="auto">
            <a:xfrm>
              <a:off x="179512" y="1412776"/>
              <a:ext cx="272542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just" eaLnBrk="0" hangingPunct="0"/>
              <a:r>
                <a:rPr lang="it-IT" b="1" i="1">
                  <a:solidFill>
                    <a:schemeClr val="bg1"/>
                  </a:solidFill>
                  <a:latin typeface="Segoe Print" pitchFamily="2" charset="0"/>
                </a:rPr>
                <a:t>Lotta meccanica</a:t>
              </a:r>
            </a:p>
          </p:txBody>
        </p:sp>
        <p:pic>
          <p:nvPicPr>
            <p:cNvPr id="8213" name="Picture 25" descr="pollice giù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24328" y="836712"/>
              <a:ext cx="1173163" cy="157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14" name="Text Box 29"/>
            <p:cNvSpPr txBox="1">
              <a:spLocks noChangeArrowheads="1"/>
            </p:cNvSpPr>
            <p:nvPr/>
          </p:nvSpPr>
          <p:spPr bwMode="auto">
            <a:xfrm>
              <a:off x="2987675" y="1484784"/>
              <a:ext cx="460851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2000" dirty="0">
                  <a:solidFill>
                    <a:schemeClr val="bg1"/>
                  </a:solidFill>
                  <a:latin typeface="Segoe Print" pitchFamily="2" charset="0"/>
                </a:rPr>
                <a:t>Eventualmente come eradicazione</a:t>
              </a:r>
            </a:p>
          </p:txBody>
        </p:sp>
      </p:grpSp>
      <p:grpSp>
        <p:nvGrpSpPr>
          <p:cNvPr id="3" name="Gruppo 21"/>
          <p:cNvGrpSpPr>
            <a:grpSpLocks/>
          </p:cNvGrpSpPr>
          <p:nvPr/>
        </p:nvGrpSpPr>
        <p:grpSpPr bwMode="auto">
          <a:xfrm>
            <a:off x="179388" y="1989138"/>
            <a:ext cx="6861175" cy="1573212"/>
            <a:chOff x="179512" y="1988840"/>
            <a:chExt cx="6861794" cy="1573213"/>
          </a:xfrm>
        </p:grpSpPr>
        <p:sp>
          <p:nvSpPr>
            <p:cNvPr id="8209" name="Rectangle 6"/>
            <p:cNvSpPr>
              <a:spLocks noChangeArrowheads="1"/>
            </p:cNvSpPr>
            <p:nvPr/>
          </p:nvSpPr>
          <p:spPr bwMode="auto">
            <a:xfrm>
              <a:off x="179512" y="2636912"/>
              <a:ext cx="230864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just" eaLnBrk="0" hangingPunct="0"/>
              <a:r>
                <a:rPr lang="it-IT" b="1" i="1">
                  <a:solidFill>
                    <a:schemeClr val="bg1"/>
                  </a:solidFill>
                  <a:latin typeface="Segoe Print" pitchFamily="2" charset="0"/>
                </a:rPr>
                <a:t>Lotta chimica</a:t>
              </a:r>
            </a:p>
          </p:txBody>
        </p:sp>
        <p:sp>
          <p:nvSpPr>
            <p:cNvPr id="8210" name="Text Box 30"/>
            <p:cNvSpPr txBox="1">
              <a:spLocks noChangeArrowheads="1"/>
            </p:cNvSpPr>
            <p:nvPr/>
          </p:nvSpPr>
          <p:spPr bwMode="auto">
            <a:xfrm>
              <a:off x="2987824" y="2204864"/>
              <a:ext cx="3024336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2000">
                  <a:solidFill>
                    <a:schemeClr val="bg1"/>
                  </a:solidFill>
                  <a:latin typeface="Segoe Print" pitchFamily="2" charset="0"/>
                </a:rPr>
                <a:t>Non proponibile ambientalmente</a:t>
              </a:r>
            </a:p>
            <a:p>
              <a:r>
                <a:rPr lang="it-IT" sz="2000">
                  <a:solidFill>
                    <a:schemeClr val="bg1"/>
                  </a:solidFill>
                  <a:latin typeface="Segoe Print" pitchFamily="2" charset="0"/>
                </a:rPr>
                <a:t>Costosa </a:t>
              </a:r>
            </a:p>
            <a:p>
              <a:r>
                <a:rPr lang="it-IT" sz="2000">
                  <a:solidFill>
                    <a:schemeClr val="bg1"/>
                  </a:solidFill>
                  <a:latin typeface="Segoe Print" pitchFamily="2" charset="0"/>
                </a:rPr>
                <a:t>Non risolutiva</a:t>
              </a:r>
            </a:p>
          </p:txBody>
        </p:sp>
        <p:pic>
          <p:nvPicPr>
            <p:cNvPr id="8211" name="Picture 32" descr="pollice giù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868144" y="1988840"/>
              <a:ext cx="1173162" cy="157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uppo 22"/>
          <p:cNvGrpSpPr>
            <a:grpSpLocks/>
          </p:cNvGrpSpPr>
          <p:nvPr/>
        </p:nvGrpSpPr>
        <p:grpSpPr bwMode="auto">
          <a:xfrm>
            <a:off x="107950" y="3357563"/>
            <a:ext cx="9036050" cy="1644650"/>
            <a:chOff x="107504" y="3356992"/>
            <a:chExt cx="9036496" cy="1645221"/>
          </a:xfrm>
        </p:grpSpPr>
        <p:sp>
          <p:nvSpPr>
            <p:cNvPr id="8205" name="Rectangle 7"/>
            <p:cNvSpPr>
              <a:spLocks noChangeArrowheads="1"/>
            </p:cNvSpPr>
            <p:nvPr/>
          </p:nvSpPr>
          <p:spPr bwMode="auto">
            <a:xfrm>
              <a:off x="107504" y="4221088"/>
              <a:ext cx="283443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just" eaLnBrk="0" hangingPunct="0"/>
              <a:r>
                <a:rPr lang="it-IT" b="1" i="1">
                  <a:solidFill>
                    <a:schemeClr val="bg1"/>
                  </a:solidFill>
                  <a:latin typeface="Segoe Print" pitchFamily="2" charset="0"/>
                </a:rPr>
                <a:t>Varietà resistenti</a:t>
              </a:r>
            </a:p>
          </p:txBody>
        </p:sp>
        <p:sp>
          <p:nvSpPr>
            <p:cNvPr id="8206" name="Text Box 33"/>
            <p:cNvSpPr txBox="1">
              <a:spLocks noChangeArrowheads="1"/>
            </p:cNvSpPr>
            <p:nvPr/>
          </p:nvSpPr>
          <p:spPr bwMode="auto">
            <a:xfrm>
              <a:off x="2987675" y="3933056"/>
              <a:ext cx="5036956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2000">
                  <a:solidFill>
                    <a:schemeClr val="bg1"/>
                  </a:solidFill>
                  <a:latin typeface="Segoe Print" pitchFamily="2" charset="0"/>
                </a:rPr>
                <a:t>Bene nei nuovi impianti</a:t>
              </a:r>
            </a:p>
            <a:p>
              <a:r>
                <a:rPr lang="it-IT" sz="2000">
                  <a:solidFill>
                    <a:schemeClr val="bg1"/>
                  </a:solidFill>
                  <a:latin typeface="Segoe Print" pitchFamily="2" charset="0"/>
                </a:rPr>
                <a:t>Non tutela varietà locali e boschi</a:t>
              </a:r>
            </a:p>
            <a:p>
              <a:r>
                <a:rPr lang="it-IT" sz="2000">
                  <a:solidFill>
                    <a:schemeClr val="bg1"/>
                  </a:solidFill>
                  <a:latin typeface="Segoe Print" pitchFamily="2" charset="0"/>
                </a:rPr>
                <a:t>Possibile superamento delle resistenze</a:t>
              </a:r>
            </a:p>
          </p:txBody>
        </p:sp>
        <p:pic>
          <p:nvPicPr>
            <p:cNvPr id="8207" name="Picture 34" descr="pollice verd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30303"/>
                </a:clrFrom>
                <a:clrTo>
                  <a:srgbClr val="03030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92280" y="3356992"/>
              <a:ext cx="1160463" cy="155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8" name="Picture 35" descr="pollice giù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970838" y="3429000"/>
              <a:ext cx="1173162" cy="157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uppo 23"/>
          <p:cNvGrpSpPr>
            <a:grpSpLocks/>
          </p:cNvGrpSpPr>
          <p:nvPr/>
        </p:nvGrpSpPr>
        <p:grpSpPr bwMode="auto">
          <a:xfrm>
            <a:off x="107950" y="5157788"/>
            <a:ext cx="8686800" cy="1628775"/>
            <a:chOff x="107504" y="5157192"/>
            <a:chExt cx="8687965" cy="1628800"/>
          </a:xfrm>
        </p:grpSpPr>
        <p:sp>
          <p:nvSpPr>
            <p:cNvPr id="18" name="Rettangolo arrotondato 17"/>
            <p:cNvSpPr/>
            <p:nvPr/>
          </p:nvSpPr>
          <p:spPr>
            <a:xfrm>
              <a:off x="107504" y="5517560"/>
              <a:ext cx="2951559" cy="908064"/>
            </a:xfrm>
            <a:prstGeom prst="roundRect">
              <a:avLst/>
            </a:prstGeom>
            <a:solidFill>
              <a:srgbClr val="00CC00">
                <a:alpha val="3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8202" name="Rectangle 8"/>
            <p:cNvSpPr>
              <a:spLocks noChangeArrowheads="1"/>
            </p:cNvSpPr>
            <p:nvPr/>
          </p:nvSpPr>
          <p:spPr bwMode="auto">
            <a:xfrm>
              <a:off x="323528" y="5733256"/>
              <a:ext cx="2441694" cy="461665"/>
            </a:xfrm>
            <a:prstGeom prst="rect">
              <a:avLst/>
            </a:prstGeom>
            <a:noFill/>
            <a:ln w="222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just" eaLnBrk="0" hangingPunct="0"/>
              <a:r>
                <a:rPr lang="it-IT" b="1" i="1">
                  <a:solidFill>
                    <a:schemeClr val="bg1"/>
                  </a:solidFill>
                  <a:latin typeface="Segoe Print" pitchFamily="2" charset="0"/>
                </a:rPr>
                <a:t>Lotta biologica</a:t>
              </a:r>
            </a:p>
          </p:txBody>
        </p:sp>
        <p:pic>
          <p:nvPicPr>
            <p:cNvPr id="8203" name="Picture 26" descr="pollice verd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30303"/>
                </a:clrFrom>
                <a:clrTo>
                  <a:srgbClr val="030303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581988" y="5157192"/>
              <a:ext cx="1213481" cy="1628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4" name="Text Box 36"/>
            <p:cNvSpPr txBox="1">
              <a:spLocks noChangeArrowheads="1"/>
            </p:cNvSpPr>
            <p:nvPr/>
          </p:nvSpPr>
          <p:spPr bwMode="auto">
            <a:xfrm>
              <a:off x="3027584" y="5419636"/>
              <a:ext cx="4496744" cy="1200329"/>
            </a:xfrm>
            <a:prstGeom prst="rect">
              <a:avLst/>
            </a:prstGeom>
            <a:noFill/>
            <a:ln w="222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just" eaLnBrk="0" hangingPunct="0"/>
              <a:r>
                <a:rPr lang="it-IT" b="1">
                  <a:solidFill>
                    <a:schemeClr val="bg1"/>
                  </a:solidFill>
                  <a:latin typeface="Segoe Print" pitchFamily="2" charset="0"/>
                </a:rPr>
                <a:t>Piccolo investimento iniziale</a:t>
              </a:r>
            </a:p>
            <a:p>
              <a:pPr algn="just" eaLnBrk="0" hangingPunct="0"/>
              <a:r>
                <a:rPr lang="it-IT" b="1">
                  <a:solidFill>
                    <a:schemeClr val="bg1"/>
                  </a:solidFill>
                  <a:latin typeface="Segoe Print" pitchFamily="2" charset="0"/>
                </a:rPr>
                <a:t>Effetti duraturi nel tempo</a:t>
              </a:r>
            </a:p>
            <a:p>
              <a:pPr algn="just" eaLnBrk="0" hangingPunct="0"/>
              <a:r>
                <a:rPr lang="it-IT" b="1">
                  <a:solidFill>
                    <a:schemeClr val="bg1"/>
                  </a:solidFill>
                  <a:latin typeface="Segoe Print" pitchFamily="2" charset="0"/>
                </a:rPr>
                <a:t>Lotta “pulita”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8"/>
          <p:cNvSpPr txBox="1">
            <a:spLocks noChangeArrowheads="1"/>
          </p:cNvSpPr>
          <p:nvPr/>
        </p:nvSpPr>
        <p:spPr bwMode="auto">
          <a:xfrm>
            <a:off x="-71438" y="115888"/>
            <a:ext cx="9144001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800" b="1">
                <a:solidFill>
                  <a:schemeClr val="bg1"/>
                </a:solidFill>
                <a:latin typeface="Segoe Print" pitchFamily="2" charset="0"/>
              </a:rPr>
              <a:t>Introduzione di</a:t>
            </a:r>
            <a:r>
              <a:rPr lang="it-IT" sz="2800" b="1" i="1">
                <a:solidFill>
                  <a:schemeClr val="bg1"/>
                </a:solidFill>
                <a:latin typeface="Segoe Print" pitchFamily="2" charset="0"/>
              </a:rPr>
              <a:t>Torymus sinensis</a:t>
            </a:r>
            <a:endParaRPr lang="it-IT" sz="2800" b="1">
              <a:solidFill>
                <a:schemeClr val="bg1"/>
              </a:solidFill>
              <a:latin typeface="Segoe Print" pitchFamily="2" charset="0"/>
            </a:endParaRPr>
          </a:p>
        </p:txBody>
      </p:sp>
      <p:sp>
        <p:nvSpPr>
          <p:cNvPr id="9219" name="AutoShape 15" descr="2Q=="/>
          <p:cNvSpPr>
            <a:spLocks noChangeAspect="1" noChangeArrowheads="1"/>
          </p:cNvSpPr>
          <p:nvPr/>
        </p:nvSpPr>
        <p:spPr bwMode="auto">
          <a:xfrm>
            <a:off x="3576638" y="2281238"/>
            <a:ext cx="19907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220" name="AutoShape 17" descr="2Q=="/>
          <p:cNvSpPr>
            <a:spLocks noChangeAspect="1" noChangeArrowheads="1"/>
          </p:cNvSpPr>
          <p:nvPr/>
        </p:nvSpPr>
        <p:spPr bwMode="auto">
          <a:xfrm>
            <a:off x="3576638" y="2281238"/>
            <a:ext cx="19907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221" name="AutoShape 28" descr="2Q=="/>
          <p:cNvSpPr>
            <a:spLocks noChangeAspect="1" noChangeArrowheads="1"/>
          </p:cNvSpPr>
          <p:nvPr/>
        </p:nvSpPr>
        <p:spPr bwMode="auto">
          <a:xfrm>
            <a:off x="3586163" y="2266950"/>
            <a:ext cx="197167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222" name="AutoShape 30" descr="2Q=="/>
          <p:cNvSpPr>
            <a:spLocks noChangeAspect="1" noChangeArrowheads="1"/>
          </p:cNvSpPr>
          <p:nvPr/>
        </p:nvSpPr>
        <p:spPr bwMode="auto">
          <a:xfrm>
            <a:off x="1979613" y="2060575"/>
            <a:ext cx="197167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9223" name="Immagine 16" descr="Senza titolo-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284538"/>
            <a:ext cx="362902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Immagine 18" descr="free-japan-coloring-pages-6.g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9838" y="3357563"/>
            <a:ext cx="2087562" cy="278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Immagine 15" descr="Ita.ti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43663" y="2924175"/>
            <a:ext cx="2112962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CasellaDiTesto 19"/>
          <p:cNvSpPr txBox="1">
            <a:spLocks noChangeArrowheads="1"/>
          </p:cNvSpPr>
          <p:nvPr/>
        </p:nvSpPr>
        <p:spPr bwMode="auto">
          <a:xfrm>
            <a:off x="-3175" y="2924175"/>
            <a:ext cx="2625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>
                <a:solidFill>
                  <a:schemeClr val="bg1"/>
                </a:solidFill>
                <a:latin typeface="Segoe Print" pitchFamily="2" charset="0"/>
              </a:rPr>
              <a:t>Paese di origine</a:t>
            </a:r>
          </a:p>
        </p:txBody>
      </p:sp>
      <p:grpSp>
        <p:nvGrpSpPr>
          <p:cNvPr id="2" name="Gruppo 17"/>
          <p:cNvGrpSpPr>
            <a:grpSpLocks/>
          </p:cNvGrpSpPr>
          <p:nvPr/>
        </p:nvGrpSpPr>
        <p:grpSpPr bwMode="auto">
          <a:xfrm>
            <a:off x="2359025" y="1628775"/>
            <a:ext cx="2700338" cy="2417763"/>
            <a:chOff x="2359159" y="1628800"/>
            <a:chExt cx="2699777" cy="2416946"/>
          </a:xfrm>
        </p:grpSpPr>
        <p:sp>
          <p:nvSpPr>
            <p:cNvPr id="9231" name="Arc 37"/>
            <p:cNvSpPr>
              <a:spLocks/>
            </p:cNvSpPr>
            <p:nvPr/>
          </p:nvSpPr>
          <p:spPr bwMode="auto">
            <a:xfrm rot="-1784175">
              <a:off x="2654324" y="2532859"/>
              <a:ext cx="2014537" cy="1512887"/>
            </a:xfrm>
            <a:custGeom>
              <a:avLst/>
              <a:gdLst>
                <a:gd name="T0" fmla="*/ 0 w 31794"/>
                <a:gd name="T1" fmla="*/ 2147483647 h 21600"/>
                <a:gd name="T2" fmla="*/ 2147483647 w 31794"/>
                <a:gd name="T3" fmla="*/ 2147483647 h 21600"/>
                <a:gd name="T4" fmla="*/ 2147483647 w 31794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31794"/>
                <a:gd name="T10" fmla="*/ 0 h 21600"/>
                <a:gd name="T11" fmla="*/ 31794 w 317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794" h="21600" fill="none" extrusionOk="0">
                  <a:moveTo>
                    <a:pt x="-1" y="2579"/>
                  </a:moveTo>
                  <a:cubicBezTo>
                    <a:pt x="3145" y="886"/>
                    <a:pt x="6663" y="-1"/>
                    <a:pt x="10236" y="0"/>
                  </a:cubicBezTo>
                  <a:cubicBezTo>
                    <a:pt x="21645" y="0"/>
                    <a:pt x="31086" y="8872"/>
                    <a:pt x="31794" y="20259"/>
                  </a:cubicBezTo>
                </a:path>
                <a:path w="31794" h="21600" stroke="0" extrusionOk="0">
                  <a:moveTo>
                    <a:pt x="-1" y="2579"/>
                  </a:moveTo>
                  <a:cubicBezTo>
                    <a:pt x="3145" y="886"/>
                    <a:pt x="6663" y="-1"/>
                    <a:pt x="10236" y="0"/>
                  </a:cubicBezTo>
                  <a:cubicBezTo>
                    <a:pt x="21645" y="0"/>
                    <a:pt x="31086" y="8872"/>
                    <a:pt x="31794" y="20259"/>
                  </a:cubicBezTo>
                  <a:lnTo>
                    <a:pt x="10236" y="21600"/>
                  </a:lnTo>
                  <a:close/>
                </a:path>
              </a:pathLst>
            </a:cu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232" name="CasellaDiTesto 20"/>
            <p:cNvSpPr txBox="1">
              <a:spLocks noChangeArrowheads="1"/>
            </p:cNvSpPr>
            <p:nvPr/>
          </p:nvSpPr>
          <p:spPr bwMode="auto">
            <a:xfrm>
              <a:off x="2359159" y="1628800"/>
              <a:ext cx="2699777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2000">
                  <a:solidFill>
                    <a:schemeClr val="bg1"/>
                  </a:solidFill>
                  <a:latin typeface="Segoe Print" pitchFamily="2" charset="0"/>
                </a:rPr>
                <a:t>1981 </a:t>
              </a:r>
            </a:p>
            <a:p>
              <a:pPr algn="ctr"/>
              <a:r>
                <a:rPr lang="it-IT" sz="2000">
                  <a:solidFill>
                    <a:schemeClr val="bg1"/>
                  </a:solidFill>
                  <a:latin typeface="Segoe Print" pitchFamily="2" charset="0"/>
                </a:rPr>
                <a:t>Prima introduzione</a:t>
              </a:r>
            </a:p>
            <a:p>
              <a:pPr algn="ctr"/>
              <a:r>
                <a:rPr lang="it-IT" sz="2000">
                  <a:solidFill>
                    <a:schemeClr val="bg1"/>
                  </a:solidFill>
                  <a:latin typeface="Segoe Print" pitchFamily="2" charset="0"/>
                </a:rPr>
                <a:t> in Giappone</a:t>
              </a:r>
            </a:p>
          </p:txBody>
        </p:sp>
      </p:grpSp>
      <p:grpSp>
        <p:nvGrpSpPr>
          <p:cNvPr id="3" name="Gruppo 21"/>
          <p:cNvGrpSpPr>
            <a:grpSpLocks/>
          </p:cNvGrpSpPr>
          <p:nvPr/>
        </p:nvGrpSpPr>
        <p:grpSpPr bwMode="auto">
          <a:xfrm>
            <a:off x="5462588" y="1341438"/>
            <a:ext cx="2981325" cy="2344737"/>
            <a:chOff x="5462635" y="1340768"/>
            <a:chExt cx="2980677" cy="2344939"/>
          </a:xfrm>
        </p:grpSpPr>
        <p:sp>
          <p:nvSpPr>
            <p:cNvPr id="9229" name="CasellaDiTesto 22"/>
            <p:cNvSpPr txBox="1">
              <a:spLocks noChangeArrowheads="1"/>
            </p:cNvSpPr>
            <p:nvPr/>
          </p:nvSpPr>
          <p:spPr bwMode="auto">
            <a:xfrm>
              <a:off x="5743534" y="1340768"/>
              <a:ext cx="2699778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2000">
                  <a:solidFill>
                    <a:schemeClr val="bg1"/>
                  </a:solidFill>
                  <a:latin typeface="Segoe Print" pitchFamily="2" charset="0"/>
                </a:rPr>
                <a:t>2003 </a:t>
              </a:r>
            </a:p>
            <a:p>
              <a:pPr algn="ctr"/>
              <a:r>
                <a:rPr lang="it-IT" sz="2000">
                  <a:solidFill>
                    <a:schemeClr val="bg1"/>
                  </a:solidFill>
                  <a:latin typeface="Segoe Print" pitchFamily="2" charset="0"/>
                </a:rPr>
                <a:t>Prima introduzione</a:t>
              </a:r>
            </a:p>
            <a:p>
              <a:pPr algn="ctr"/>
              <a:r>
                <a:rPr lang="it-IT" sz="2000">
                  <a:solidFill>
                    <a:schemeClr val="bg1"/>
                  </a:solidFill>
                  <a:latin typeface="Segoe Print" pitchFamily="2" charset="0"/>
                </a:rPr>
                <a:t> in Italia</a:t>
              </a:r>
            </a:p>
          </p:txBody>
        </p:sp>
        <p:sp>
          <p:nvSpPr>
            <p:cNvPr id="9230" name="Arc 37"/>
            <p:cNvSpPr>
              <a:spLocks/>
            </p:cNvSpPr>
            <p:nvPr/>
          </p:nvSpPr>
          <p:spPr bwMode="auto">
            <a:xfrm rot="-1784175">
              <a:off x="5462635" y="2172820"/>
              <a:ext cx="2014537" cy="1512887"/>
            </a:xfrm>
            <a:custGeom>
              <a:avLst/>
              <a:gdLst>
                <a:gd name="T0" fmla="*/ 0 w 31794"/>
                <a:gd name="T1" fmla="*/ 2147483647 h 21600"/>
                <a:gd name="T2" fmla="*/ 2147483647 w 31794"/>
                <a:gd name="T3" fmla="*/ 2147483647 h 21600"/>
                <a:gd name="T4" fmla="*/ 2147483647 w 31794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31794"/>
                <a:gd name="T10" fmla="*/ 0 h 21600"/>
                <a:gd name="T11" fmla="*/ 31794 w 3179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794" h="21600" fill="none" extrusionOk="0">
                  <a:moveTo>
                    <a:pt x="-1" y="2579"/>
                  </a:moveTo>
                  <a:cubicBezTo>
                    <a:pt x="3145" y="886"/>
                    <a:pt x="6663" y="-1"/>
                    <a:pt x="10236" y="0"/>
                  </a:cubicBezTo>
                  <a:cubicBezTo>
                    <a:pt x="21645" y="0"/>
                    <a:pt x="31086" y="8872"/>
                    <a:pt x="31794" y="20259"/>
                  </a:cubicBezTo>
                </a:path>
                <a:path w="31794" h="21600" stroke="0" extrusionOk="0">
                  <a:moveTo>
                    <a:pt x="-1" y="2579"/>
                  </a:moveTo>
                  <a:cubicBezTo>
                    <a:pt x="3145" y="886"/>
                    <a:pt x="6663" y="-1"/>
                    <a:pt x="10236" y="0"/>
                  </a:cubicBezTo>
                  <a:cubicBezTo>
                    <a:pt x="21645" y="0"/>
                    <a:pt x="31086" y="8872"/>
                    <a:pt x="31794" y="20259"/>
                  </a:cubicBezTo>
                  <a:lnTo>
                    <a:pt x="10236" y="21600"/>
                  </a:lnTo>
                  <a:close/>
                </a:path>
              </a:pathLst>
            </a:custGeom>
            <a:noFill/>
            <a:ln w="254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magine 3" descr="VOLO.bmp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702" b="13741"/>
          <a:stretch>
            <a:fillRect/>
          </a:stretch>
        </p:blipFill>
        <p:spPr bwMode="auto">
          <a:xfrm rot="20257455" flipH="1">
            <a:off x="212725" y="1414463"/>
            <a:ext cx="2601913" cy="1635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243" name="Picture 2" descr="C:\Users\Ambra\Desktop\Congresso\Ciclo Ts\Maschio.bmp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070" r="21902" b="12498"/>
          <a:stretch>
            <a:fillRect/>
          </a:stretch>
        </p:blipFill>
        <p:spPr bwMode="auto">
          <a:xfrm rot="20564800" flipH="1">
            <a:off x="455613" y="4156075"/>
            <a:ext cx="1747837" cy="1641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244" name="Immagine 10" descr="Tsin maschio0001.t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3608388"/>
            <a:ext cx="4465637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Immagine 11" descr="Tsin fem.tif"/>
          <p:cNvPicPr>
            <a:picLocks noChangeAspect="1"/>
          </p:cNvPicPr>
          <p:nvPr/>
        </p:nvPicPr>
        <p:blipFill>
          <a:blip r:embed="rId5" cstate="print">
            <a:lum bright="20000" contrast="20000"/>
          </a:blip>
          <a:srcRect/>
          <a:stretch>
            <a:fillRect/>
          </a:stretch>
        </p:blipFill>
        <p:spPr bwMode="auto">
          <a:xfrm>
            <a:off x="4356100" y="71438"/>
            <a:ext cx="4718050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CasellaDiTesto 7"/>
          <p:cNvSpPr txBox="1">
            <a:spLocks noChangeArrowheads="1"/>
          </p:cNvSpPr>
          <p:nvPr/>
        </p:nvSpPr>
        <p:spPr bwMode="auto">
          <a:xfrm>
            <a:off x="2268538" y="836613"/>
            <a:ext cx="3524250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/>
            <a:r>
              <a:rPr lang="it-IT" sz="3100" i="1">
                <a:latin typeface="Tempus Sans ITC" pitchFamily="82" charset="0"/>
              </a:rPr>
              <a:t>Torymus  sinensis </a:t>
            </a:r>
            <a:r>
              <a:rPr lang="it-IT" sz="3100">
                <a:latin typeface="Tempus Sans ITC" pitchFamily="82" charset="0"/>
              </a:rPr>
              <a:t>femmina</a:t>
            </a:r>
          </a:p>
        </p:txBody>
      </p:sp>
      <p:sp>
        <p:nvSpPr>
          <p:cNvPr id="10247" name="CasellaDiTesto 6"/>
          <p:cNvSpPr txBox="1">
            <a:spLocks noChangeArrowheads="1"/>
          </p:cNvSpPr>
          <p:nvPr/>
        </p:nvSpPr>
        <p:spPr bwMode="auto">
          <a:xfrm>
            <a:off x="1979613" y="4076700"/>
            <a:ext cx="3600450" cy="104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algn="ctr"/>
            <a:r>
              <a:rPr lang="it-IT" sz="3100" i="1">
                <a:latin typeface="Tempus Sans ITC" pitchFamily="82" charset="0"/>
              </a:rPr>
              <a:t>Torymus  sinensis </a:t>
            </a:r>
            <a:r>
              <a:rPr lang="it-IT" sz="3100">
                <a:latin typeface="Tempus Sans ITC" pitchFamily="82" charset="0"/>
              </a:rPr>
              <a:t>maschio</a:t>
            </a:r>
            <a:endParaRPr lang="it-IT" sz="3100" i="1">
              <a:latin typeface="Tempus Sans ITC" pitchFamily="8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tangolo arrotondato 29"/>
          <p:cNvSpPr/>
          <p:nvPr/>
        </p:nvSpPr>
        <p:spPr>
          <a:xfrm>
            <a:off x="323850" y="3213100"/>
            <a:ext cx="5761038" cy="3429000"/>
          </a:xfrm>
          <a:prstGeom prst="roundRect">
            <a:avLst/>
          </a:prstGeom>
          <a:solidFill>
            <a:srgbClr val="00CC00">
              <a:alpha val="3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1267" name="Immagine 1" descr="b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7175" y="4652963"/>
            <a:ext cx="217487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Immagine 3" descr="LarvaDisegnonero.b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14928" t="13319" r="29089" b="15646"/>
          <a:stretch>
            <a:fillRect/>
          </a:stretch>
        </p:blipFill>
        <p:spPr bwMode="auto">
          <a:xfrm>
            <a:off x="1763713" y="4868863"/>
            <a:ext cx="1584325" cy="169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Immagine 4" descr="Pupan.bmp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088" y="2949575"/>
            <a:ext cx="1512887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Immagine 5" descr="TsOVdisegnbbbo2.bmp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26809">
            <a:off x="7235825" y="3863975"/>
            <a:ext cx="17399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Immagine 6" descr="uovoss.bmp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9700" y="5157788"/>
            <a:ext cx="385763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Immagine 7" descr="VOLOww.bmp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400594" flipH="1">
            <a:off x="3536950" y="750888"/>
            <a:ext cx="2316163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3" name="Gruppo 10"/>
          <p:cNvGrpSpPr>
            <a:grpSpLocks/>
          </p:cNvGrpSpPr>
          <p:nvPr/>
        </p:nvGrpSpPr>
        <p:grpSpPr bwMode="auto">
          <a:xfrm>
            <a:off x="107950" y="404813"/>
            <a:ext cx="3198813" cy="2636837"/>
            <a:chOff x="148852" y="0"/>
            <a:chExt cx="3199012" cy="2636912"/>
          </a:xfrm>
        </p:grpSpPr>
        <p:pic>
          <p:nvPicPr>
            <p:cNvPr id="11289" name="Immagine 8" descr="GallaVECCHIbbA.bmp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070707"/>
                </a:clrFrom>
                <a:clrTo>
                  <a:srgbClr val="070707">
                    <a:alpha val="0"/>
                  </a:srgbClr>
                </a:clrTo>
              </a:clrChange>
            </a:blip>
            <a:srcRect l="25243" t="12013"/>
            <a:stretch>
              <a:fillRect/>
            </a:stretch>
          </p:blipFill>
          <p:spPr bwMode="auto">
            <a:xfrm>
              <a:off x="148852" y="0"/>
              <a:ext cx="3199012" cy="2636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vale 9"/>
            <p:cNvSpPr/>
            <p:nvPr/>
          </p:nvSpPr>
          <p:spPr>
            <a:xfrm flipV="1">
              <a:off x="2339738" y="1628821"/>
              <a:ext cx="144472" cy="144466"/>
            </a:xfrm>
            <a:prstGeom prst="ellipse">
              <a:avLst/>
            </a:prstGeom>
            <a:solidFill>
              <a:schemeClr val="bg2"/>
            </a:solidFill>
            <a:ln w="825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12" name="Arco 11"/>
          <p:cNvSpPr/>
          <p:nvPr/>
        </p:nvSpPr>
        <p:spPr>
          <a:xfrm rot="20181684">
            <a:off x="2325688" y="1155700"/>
            <a:ext cx="1773237" cy="1550988"/>
          </a:xfrm>
          <a:prstGeom prst="arc">
            <a:avLst>
              <a:gd name="adj1" fmla="val 12082532"/>
              <a:gd name="adj2" fmla="val 20781365"/>
            </a:avLst>
          </a:prstGeom>
          <a:ln w="25400">
            <a:solidFill>
              <a:schemeClr val="bg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11275" name="Immagine 12" descr="Maschioff.bmp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5963" y="944563"/>
            <a:ext cx="1944687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Immagine 13" descr="VOLOww.bmp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0400594" flipH="1">
            <a:off x="6270625" y="1449388"/>
            <a:ext cx="186372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Immagine 16" descr="GallaPIENbA.bmp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991364">
            <a:off x="5421313" y="3635375"/>
            <a:ext cx="3236912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Arco 17"/>
          <p:cNvSpPr/>
          <p:nvPr/>
        </p:nvSpPr>
        <p:spPr>
          <a:xfrm rot="605610">
            <a:off x="5194300" y="715963"/>
            <a:ext cx="1720850" cy="1493837"/>
          </a:xfrm>
          <a:prstGeom prst="arc">
            <a:avLst>
              <a:gd name="adj1" fmla="val 12424568"/>
              <a:gd name="adj2" fmla="val 20781365"/>
            </a:avLst>
          </a:prstGeom>
          <a:ln w="25400">
            <a:solidFill>
              <a:schemeClr val="bg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279" name="CasellaDiTesto 18"/>
          <p:cNvSpPr txBox="1">
            <a:spLocks noChangeArrowheads="1"/>
          </p:cNvSpPr>
          <p:nvPr/>
        </p:nvSpPr>
        <p:spPr bwMode="auto">
          <a:xfrm>
            <a:off x="6659563" y="692150"/>
            <a:ext cx="25765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Segoe Print" pitchFamily="2" charset="0"/>
              </a:rPr>
              <a:t>Accoppiamento</a:t>
            </a:r>
          </a:p>
        </p:txBody>
      </p:sp>
      <p:sp>
        <p:nvSpPr>
          <p:cNvPr id="11280" name="CasellaDiTesto 19"/>
          <p:cNvSpPr txBox="1">
            <a:spLocks noChangeArrowheads="1"/>
          </p:cNvSpPr>
          <p:nvPr/>
        </p:nvSpPr>
        <p:spPr bwMode="auto">
          <a:xfrm>
            <a:off x="2195513" y="663575"/>
            <a:ext cx="24876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Segoe Print" pitchFamily="2" charset="0"/>
              </a:rPr>
              <a:t>Sfarfallamento</a:t>
            </a:r>
          </a:p>
        </p:txBody>
      </p:sp>
      <p:sp>
        <p:nvSpPr>
          <p:cNvPr id="21" name="Arco 20"/>
          <p:cNvSpPr/>
          <p:nvPr/>
        </p:nvSpPr>
        <p:spPr>
          <a:xfrm rot="3371558">
            <a:off x="6710362" y="2814638"/>
            <a:ext cx="1870075" cy="1549400"/>
          </a:xfrm>
          <a:prstGeom prst="arc">
            <a:avLst>
              <a:gd name="adj1" fmla="val 12424568"/>
              <a:gd name="adj2" fmla="val 20781365"/>
            </a:avLst>
          </a:prstGeom>
          <a:ln w="25400">
            <a:solidFill>
              <a:schemeClr val="bg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282" name="CasellaDiTesto 21"/>
          <p:cNvSpPr txBox="1">
            <a:spLocks noChangeArrowheads="1"/>
          </p:cNvSpPr>
          <p:nvPr/>
        </p:nvSpPr>
        <p:spPr bwMode="auto">
          <a:xfrm>
            <a:off x="6011863" y="3398838"/>
            <a:ext cx="2514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chemeClr val="bg1"/>
                </a:solidFill>
                <a:latin typeface="Segoe Print" pitchFamily="2" charset="0"/>
              </a:rPr>
              <a:t>Ovodeposizione</a:t>
            </a:r>
          </a:p>
        </p:txBody>
      </p:sp>
      <p:sp>
        <p:nvSpPr>
          <p:cNvPr id="24" name="Arco 23"/>
          <p:cNvSpPr/>
          <p:nvPr/>
        </p:nvSpPr>
        <p:spPr>
          <a:xfrm rot="10363887">
            <a:off x="2862263" y="4981575"/>
            <a:ext cx="1868487" cy="1549400"/>
          </a:xfrm>
          <a:prstGeom prst="arc">
            <a:avLst>
              <a:gd name="adj1" fmla="val 12424568"/>
              <a:gd name="adj2" fmla="val 20781365"/>
            </a:avLst>
          </a:prstGeom>
          <a:ln w="25400">
            <a:solidFill>
              <a:schemeClr val="bg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5" name="Arco 24"/>
          <p:cNvSpPr/>
          <p:nvPr/>
        </p:nvSpPr>
        <p:spPr>
          <a:xfrm rot="14047774">
            <a:off x="819150" y="4498975"/>
            <a:ext cx="1868488" cy="1550988"/>
          </a:xfrm>
          <a:prstGeom prst="arc">
            <a:avLst>
              <a:gd name="adj1" fmla="val 12424568"/>
              <a:gd name="adj2" fmla="val 20781365"/>
            </a:avLst>
          </a:prstGeom>
          <a:ln w="25400">
            <a:solidFill>
              <a:schemeClr val="bg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1285" name="CasellaDiTesto 25"/>
          <p:cNvSpPr txBox="1">
            <a:spLocks noChangeArrowheads="1"/>
          </p:cNvSpPr>
          <p:nvPr/>
        </p:nvSpPr>
        <p:spPr bwMode="auto">
          <a:xfrm>
            <a:off x="3132138" y="4508500"/>
            <a:ext cx="2263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solidFill>
                  <a:schemeClr val="bg1"/>
                </a:solidFill>
                <a:latin typeface="Segoe Print" pitchFamily="2" charset="0"/>
              </a:rPr>
              <a:t>Larva del cinipide</a:t>
            </a:r>
          </a:p>
        </p:txBody>
      </p:sp>
      <p:sp>
        <p:nvSpPr>
          <p:cNvPr id="11286" name="CasellaDiTesto 26"/>
          <p:cNvSpPr txBox="1">
            <a:spLocks noChangeArrowheads="1"/>
          </p:cNvSpPr>
          <p:nvPr/>
        </p:nvSpPr>
        <p:spPr bwMode="auto">
          <a:xfrm>
            <a:off x="3419475" y="3716338"/>
            <a:ext cx="2316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800">
                <a:solidFill>
                  <a:schemeClr val="bg1"/>
                </a:solidFill>
                <a:latin typeface="Segoe Print" pitchFamily="2" charset="0"/>
              </a:rPr>
              <a:t>Uovo di </a:t>
            </a:r>
            <a:r>
              <a:rPr lang="it-IT" sz="1800" i="1">
                <a:solidFill>
                  <a:schemeClr val="bg1"/>
                </a:solidFill>
                <a:latin typeface="Segoe Print" pitchFamily="2" charset="0"/>
              </a:rPr>
              <a:t>T. sinensis</a:t>
            </a:r>
          </a:p>
        </p:txBody>
      </p:sp>
      <p:sp>
        <p:nvSpPr>
          <p:cNvPr id="28" name="Arco 27"/>
          <p:cNvSpPr/>
          <p:nvPr/>
        </p:nvSpPr>
        <p:spPr>
          <a:xfrm rot="2578883">
            <a:off x="3770313" y="3857625"/>
            <a:ext cx="1868487" cy="1550988"/>
          </a:xfrm>
          <a:prstGeom prst="arc">
            <a:avLst>
              <a:gd name="adj1" fmla="val 16388152"/>
              <a:gd name="adj2" fmla="val 20781365"/>
            </a:avLst>
          </a:prstGeom>
          <a:ln w="25400">
            <a:solidFill>
              <a:srgbClr val="FFC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9" name="Arco 28"/>
          <p:cNvSpPr/>
          <p:nvPr/>
        </p:nvSpPr>
        <p:spPr>
          <a:xfrm rot="11161095">
            <a:off x="3568700" y="4027488"/>
            <a:ext cx="1868488" cy="1549400"/>
          </a:xfrm>
          <a:prstGeom prst="arc">
            <a:avLst>
              <a:gd name="adj1" fmla="val 16388152"/>
              <a:gd name="adj2" fmla="val 20781365"/>
            </a:avLst>
          </a:prstGeom>
          <a:ln w="25400">
            <a:solidFill>
              <a:srgbClr val="FFC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21162</TotalTime>
  <Words>322</Words>
  <Application>Microsoft Office PowerPoint</Application>
  <PresentationFormat>Presentazione su schermo (4:3)</PresentationFormat>
  <Paragraphs>110</Paragraphs>
  <Slides>30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2" baseType="lpstr">
      <vt:lpstr>Struttura predefinita</vt:lpstr>
      <vt:lpstr>Acrobat Document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Entomologia</dc:creator>
  <cp:lastModifiedBy>Utente</cp:lastModifiedBy>
  <cp:revision>1108</cp:revision>
  <dcterms:created xsi:type="dcterms:W3CDTF">2007-05-07T08:08:29Z</dcterms:created>
  <dcterms:modified xsi:type="dcterms:W3CDTF">2014-08-29T07:47:54Z</dcterms:modified>
</cp:coreProperties>
</file>